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22" r:id="rId4"/>
  </p:sldMasterIdLst>
  <p:notesMasterIdLst>
    <p:notesMasterId r:id="rId30"/>
  </p:notesMasterIdLst>
  <p:sldIdLst>
    <p:sldId id="348" r:id="rId5"/>
    <p:sldId id="257" r:id="rId6"/>
    <p:sldId id="376" r:id="rId7"/>
    <p:sldId id="356" r:id="rId8"/>
    <p:sldId id="357" r:id="rId9"/>
    <p:sldId id="358" r:id="rId10"/>
    <p:sldId id="360" r:id="rId11"/>
    <p:sldId id="405" r:id="rId12"/>
    <p:sldId id="359" r:id="rId13"/>
    <p:sldId id="361" r:id="rId14"/>
    <p:sldId id="294" r:id="rId15"/>
    <p:sldId id="381" r:id="rId16"/>
    <p:sldId id="382" r:id="rId17"/>
    <p:sldId id="406" r:id="rId18"/>
    <p:sldId id="407" r:id="rId19"/>
    <p:sldId id="408" r:id="rId20"/>
    <p:sldId id="362" r:id="rId21"/>
    <p:sldId id="399" r:id="rId22"/>
    <p:sldId id="400" r:id="rId23"/>
    <p:sldId id="401" r:id="rId24"/>
    <p:sldId id="402" r:id="rId25"/>
    <p:sldId id="403" r:id="rId26"/>
    <p:sldId id="398" r:id="rId27"/>
    <p:sldId id="267" r:id="rId28"/>
    <p:sldId id="37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0" roundtripDataSignature="AMtx7mhZ3uou826GOlgHa8DA7CY3F/JWD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619F35-EFC9-C06E-25A4-899661B580FC}" name="Joanna Scouler" initials="" userId="S::Joanna.Scouler@arkcurriculumplus.org.uk::da2978bb-3a89-42a2-b6f4-686f2140a0cc" providerId="AD"/>
  <p188:author id="{53B521E6-CA65-84DE-3B3D-4F64CFAAC864}" name="Samina Rashid" initials="SR" userId="S::s.rashid@arkvictoria.org::f7c9a806-66ff-4933-b51c-0e38c676f548"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D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D23ED7-0933-49D6-9B77-287CC8446E3B}" v="599" dt="2024-04-13T19:19:11.0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49"/>
    <p:restoredTop sz="74647"/>
  </p:normalViewPr>
  <p:slideViewPr>
    <p:cSldViewPr snapToGrid="0">
      <p:cViewPr varScale="1">
        <p:scale>
          <a:sx n="66" d="100"/>
          <a:sy n="66" d="100"/>
        </p:scale>
        <p:origin x="161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46"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40" Type="http://customschemas.google.com/relationships/presentationmetadata" Target="metadata"/><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 name="Google Shape;93;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200" b="1" baseline="0">
                <a:solidFill>
                  <a:srgbClr val="4A86E8"/>
                </a:solidFill>
                <a:latin typeface="Century Gothic" panose="020B0502020202020204" pitchFamily="34" charset="0"/>
                <a:ea typeface="Century Gothic"/>
                <a:cs typeface="Century Gothic"/>
                <a:sym typeface="Century Gothic"/>
              </a:rPr>
              <a:t>Foundation: </a:t>
            </a:r>
            <a:r>
              <a:rPr lang="en-GB" sz="1200" baseline="0">
                <a:solidFill>
                  <a:srgbClr val="4A86E8"/>
                </a:solidFill>
                <a:latin typeface="Century Gothic" panose="020B0502020202020204" pitchFamily="34" charset="0"/>
                <a:ea typeface="Century Gothic"/>
                <a:cs typeface="Century Gothic"/>
                <a:sym typeface="Century Gothic"/>
              </a:rPr>
              <a:t>Explain the difference between relative atomic mass and relative formula mass.</a:t>
            </a:r>
            <a:endParaRPr lang="en-GB" baseline="0">
              <a:solidFill>
                <a:srgbClr val="4A86E8"/>
              </a:solidFill>
              <a:latin typeface="Century Gothic" panose="020B0502020202020204" pitchFamily="34" charset="0"/>
            </a:endParaRPr>
          </a:p>
          <a:p>
            <a:pPr marL="0" lvl="0" indent="0" algn="l" rtl="0">
              <a:spcBef>
                <a:spcPts val="0"/>
              </a:spcBef>
              <a:spcAft>
                <a:spcPts val="0"/>
              </a:spcAft>
              <a:buNone/>
            </a:pPr>
            <a:r>
              <a:rPr lang="en-GB" b="1" baseline="0">
                <a:latin typeface="Century Gothic" panose="020B0502020202020204" pitchFamily="34" charset="0"/>
              </a:rPr>
              <a:t>Answer</a:t>
            </a:r>
            <a:r>
              <a:rPr lang="en-GB" baseline="0">
                <a:latin typeface="Century Gothic" panose="020B0502020202020204" pitchFamily="34" charset="0"/>
              </a:rPr>
              <a:t>: The relative atomic mass is for one element and takes into account the abundance of each isotopes, whereas the relative formula mass takes into account all of the relative atomic masses in the formula of the compound or molecule. </a:t>
            </a:r>
            <a:endParaRPr lang="en-GB" sz="1200" baseline="0">
              <a:solidFill>
                <a:srgbClr val="002060"/>
              </a:solidFill>
              <a:latin typeface="Century Gothic" panose="020B0502020202020204" pitchFamily="34" charset="0"/>
              <a:ea typeface="Century Gothic"/>
              <a:cs typeface="Century Gothic"/>
              <a:sym typeface="Century Gothic"/>
            </a:endParaRPr>
          </a:p>
          <a:p>
            <a:pPr marL="0" marR="0" lvl="0" indent="0" algn="l" rtl="0">
              <a:spcBef>
                <a:spcPts val="0"/>
              </a:spcBef>
              <a:spcAft>
                <a:spcPts val="0"/>
              </a:spcAft>
              <a:buNone/>
            </a:pPr>
            <a:endParaRPr lang="en-GB" sz="1200" b="1" baseline="0">
              <a:solidFill>
                <a:srgbClr val="7030A0"/>
              </a:solidFill>
              <a:latin typeface="Century Gothic" panose="020B0502020202020204" pitchFamily="34" charset="0"/>
              <a:ea typeface="Century Gothic"/>
              <a:cs typeface="Century Gothic"/>
              <a:sym typeface="Century Gothic"/>
            </a:endParaRPr>
          </a:p>
          <a:p>
            <a:pPr marL="0" marR="0" lvl="0" indent="0" algn="l" rtl="0">
              <a:spcBef>
                <a:spcPts val="0"/>
              </a:spcBef>
              <a:spcAft>
                <a:spcPts val="0"/>
              </a:spcAft>
              <a:buNone/>
            </a:pPr>
            <a:r>
              <a:rPr lang="en-GB" sz="1200" b="1" baseline="0">
                <a:solidFill>
                  <a:srgbClr val="7030A0"/>
                </a:solidFill>
                <a:latin typeface="Century Gothic" panose="020B0502020202020204" pitchFamily="34" charset="0"/>
                <a:ea typeface="Century Gothic"/>
                <a:cs typeface="Century Gothic"/>
                <a:sym typeface="Century Gothic"/>
              </a:rPr>
              <a:t>Stretch: </a:t>
            </a:r>
            <a:r>
              <a:rPr lang="en-GB" sz="1200" baseline="0">
                <a:solidFill>
                  <a:srgbClr val="7030A0"/>
                </a:solidFill>
                <a:latin typeface="Century Gothic" panose="020B0502020202020204" pitchFamily="34" charset="0"/>
                <a:ea typeface="Century Gothic"/>
                <a:cs typeface="Century Gothic"/>
                <a:sym typeface="Century Gothic"/>
              </a:rPr>
              <a:t>Write a balanced symbol equation for this reaction.</a:t>
            </a:r>
            <a:endParaRPr lang="en-GB" sz="1200" baseline="-25000">
              <a:solidFill>
                <a:srgbClr val="7030A0"/>
              </a:solidFill>
              <a:latin typeface="Century Gothic" panose="020B0502020202020204" pitchFamily="34" charset="0"/>
              <a:ea typeface="Century Gothic"/>
              <a:cs typeface="Century Gothic"/>
              <a:sym typeface="Century Gothic"/>
            </a:endParaRPr>
          </a:p>
          <a:p>
            <a:pPr marL="0" marR="0" lvl="0" indent="0" algn="l" rtl="0">
              <a:spcBef>
                <a:spcPts val="0"/>
              </a:spcBef>
              <a:spcAft>
                <a:spcPts val="0"/>
              </a:spcAft>
              <a:buNone/>
            </a:pPr>
            <a:r>
              <a:rPr lang="en-GB" sz="1200" b="1" baseline="0">
                <a:solidFill>
                  <a:srgbClr val="7030A0"/>
                </a:solidFill>
                <a:latin typeface="Century Gothic" panose="020B0502020202020204" pitchFamily="34" charset="0"/>
                <a:ea typeface="Century Gothic"/>
                <a:cs typeface="Century Gothic"/>
                <a:sym typeface="Century Gothic"/>
              </a:rPr>
              <a:t>Answer</a:t>
            </a:r>
            <a:r>
              <a:rPr lang="en-GB" b="1" baseline="0">
                <a:latin typeface="Century Gothic" panose="020B0502020202020204" pitchFamily="34" charset="0"/>
              </a:rPr>
              <a:t>: </a:t>
            </a:r>
            <a:r>
              <a:rPr lang="en-GB" baseline="0">
                <a:latin typeface="Century Gothic" panose="020B0502020202020204" pitchFamily="34" charset="0"/>
              </a:rPr>
              <a:t>Mg + 2HCl </a:t>
            </a:r>
            <a:r>
              <a:rPr lang="en-GB" baseline="0">
                <a:latin typeface="Century Gothic" panose="020B0502020202020204" pitchFamily="34" charset="0"/>
                <a:sym typeface="Wingdings" pitchFamily="2" charset="2"/>
              </a:rPr>
              <a:t> MgCl</a:t>
            </a:r>
            <a:r>
              <a:rPr lang="en-GB" baseline="-25000">
                <a:latin typeface="Century Gothic" panose="020B0502020202020204" pitchFamily="34" charset="0"/>
                <a:sym typeface="Wingdings" pitchFamily="2" charset="2"/>
              </a:rPr>
              <a:t>2</a:t>
            </a:r>
            <a:r>
              <a:rPr lang="en-GB" baseline="0">
                <a:latin typeface="Century Gothic" panose="020B0502020202020204" pitchFamily="34" charset="0"/>
                <a:sym typeface="Wingdings" pitchFamily="2" charset="2"/>
              </a:rPr>
              <a:t> + H</a:t>
            </a:r>
            <a:r>
              <a:rPr lang="en-GB" baseline="-25000">
                <a:latin typeface="Century Gothic" panose="020B0502020202020204" pitchFamily="34" charset="0"/>
                <a:sym typeface="Wingdings" pitchFamily="2" charset="2"/>
              </a:rPr>
              <a:t>2</a:t>
            </a:r>
            <a:endParaRPr lang="en-GB" sz="1200" baseline="-25000">
              <a:solidFill>
                <a:srgbClr val="7030A0"/>
              </a:solidFill>
              <a:latin typeface="Century Gothic" panose="020B0502020202020204" pitchFamily="34" charset="0"/>
              <a:ea typeface="Century Gothic"/>
              <a:cs typeface="Century Gothic"/>
              <a:sym typeface="Century Gothic"/>
            </a:endParaRPr>
          </a:p>
        </p:txBody>
      </p:sp>
      <p:sp>
        <p:nvSpPr>
          <p:cNvPr id="94" name="Google Shape;9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Guidance:</a:t>
            </a:r>
          </a:p>
          <a:p>
            <a:r>
              <a:rPr lang="en-GB" b="0" dirty="0"/>
              <a:t>This can be used as an opportunity to get students to share and explain their ideas to identify any misconceptions and correct any confusion.</a:t>
            </a:r>
          </a:p>
          <a:p>
            <a:pPr>
              <a:buAutoNum type="arabicPeriod"/>
            </a:pPr>
            <a:r>
              <a:rPr lang="en-GB" b="0" dirty="0"/>
              <a:t>They could take repeat measurements, and the uncertainty would be half the range of their results OR they could estimate the uncertainty using the instrument, which in this case is the spoon. The uncertainty would be the smallest interval divided by 2, so in this case half a spoonful.</a:t>
            </a:r>
          </a:p>
          <a:p>
            <a:pPr>
              <a:buAutoNum type="arabicPeriod"/>
            </a:pPr>
            <a:r>
              <a:rPr lang="en-GB" b="0" dirty="0"/>
              <a:t>It may be difficult to judge when all the sugar has dissolved. A spoonful is a large interval, so there may be half a spoonful that dissolves but this would not be counted as the whole spoonful did not dissolve.</a:t>
            </a:r>
          </a:p>
          <a:p>
            <a:pPr>
              <a:buAutoNum type="arabicPeriod"/>
            </a:pPr>
            <a:r>
              <a:rPr lang="en-GB" b="0" dirty="0"/>
              <a:t>They could use the mass of sugar that dissolved instead, or use smaller intervals, such as smaller spoons so that they would have smaller intervals. </a:t>
            </a:r>
            <a:endParaRPr lang="en-GB" b="1" dirty="0"/>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r>
              <a:rPr lang="en-GB" dirty="0"/>
              <a:t>Image from </a:t>
            </a:r>
            <a:r>
              <a:rPr lang="en-GB" dirty="0" err="1"/>
              <a:t>pixabay</a:t>
            </a:r>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408313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how a burette is the most precise apparatus used for measuring volume. The explanation for this is</a:t>
            </a:r>
          </a:p>
          <a:p>
            <a:r>
              <a:rPr lang="en-GB" dirty="0"/>
              <a:t>A beaker is a container used for mixing and has approximate volume values on the side. You can this if you pour 50cm</a:t>
            </a:r>
            <a:r>
              <a:rPr lang="en-GB" baseline="30000" dirty="0"/>
              <a:t>3</a:t>
            </a:r>
            <a:r>
              <a:rPr lang="en-GB" dirty="0"/>
              <a:t> of water (demonstrate this) from a beaker to </a:t>
            </a:r>
            <a:r>
              <a:rPr lang="en-GB" dirty="0" err="1"/>
              <a:t>ameasuring</a:t>
            </a:r>
            <a:r>
              <a:rPr lang="en-GB" dirty="0"/>
              <a:t> cylinder the uncertainty involved. It is not exactly 50cm</a:t>
            </a:r>
            <a:r>
              <a:rPr lang="en-GB" baseline="30000" dirty="0"/>
              <a:t>3</a:t>
            </a:r>
            <a:r>
              <a:rPr lang="en-GB" dirty="0"/>
              <a:t> in the measuring cylinder.</a:t>
            </a:r>
          </a:p>
          <a:p>
            <a:r>
              <a:rPr lang="en-GB" dirty="0"/>
              <a:t>You can see the gap between the minimum and maximum values is really large in comparison to the burette.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80874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Explain how third thermometer is the most precise apparatus used for measuring temperature. The explanation for this is</a:t>
            </a:r>
          </a:p>
          <a:p>
            <a:r>
              <a:rPr lang="en-GB" dirty="0"/>
              <a:t>The first thermometer has a resolution of 2 and the second 5. If you look at the first thermometer the resolution of 2 means the trues answer could be anywhere between 20 and 24 so uncertainty is ±1</a:t>
            </a:r>
            <a:r>
              <a:rPr lang="en-GB" dirty="0">
                <a:latin typeface="Calibri" panose="020F0502020204030204" pitchFamily="34" charset="0"/>
                <a:cs typeface="Calibri" panose="020F0502020204030204" pitchFamily="34" charset="0"/>
              </a:rPr>
              <a:t>◦C. Where as the last thermometer has a resolution of 0.1 </a:t>
            </a:r>
            <a:r>
              <a:rPr lang="en-GB" dirty="0"/>
              <a:t>so uncertainty is ±0.05</a:t>
            </a:r>
            <a:r>
              <a:rPr lang="en-GB" dirty="0">
                <a:latin typeface="Calibri" panose="020F0502020204030204" pitchFamily="34" charset="0"/>
                <a:cs typeface="Calibri" panose="020F0502020204030204" pitchFamily="34" charset="0"/>
              </a:rPr>
              <a:t>◦C.,meaning the answer is closer to 22 than the first thermometer.</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6252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Images from:</a:t>
            </a:r>
          </a:p>
          <a:p>
            <a:r>
              <a:rPr lang="en-GB" dirty="0"/>
              <a:t>Here they are applying everything from the lesson. The reason why the end answer is 2mol/dm</a:t>
            </a:r>
            <a:r>
              <a:rPr lang="en-GB" baseline="30000" dirty="0"/>
              <a:t>3</a:t>
            </a:r>
            <a:r>
              <a:rPr lang="en-GB" dirty="0"/>
              <a:t> is because the range and uncertainty are the smallest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22735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some groups it may be appropriate to go through the working for each mean and range calculation.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8581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can be used to go through an example graph - ideally graph paper with more intervals should be used for this.</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7226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This can be used as an optional activity. Only chemistry separate science students are required to estimate the uncertainty from an instrument. This is an interesting skill for most students to practice however, and can be used to consolidate their skills in reading a scale. </a:t>
            </a:r>
          </a:p>
          <a:p>
            <a:endParaRPr lang="en-GB" b="1"/>
          </a:p>
          <a:p>
            <a:r>
              <a:rPr lang="en-GB" b="1"/>
              <a:t>Guidance:</a:t>
            </a:r>
          </a:p>
          <a:p>
            <a:r>
              <a:rPr lang="en-GB" b="1"/>
              <a:t>Set up a carousel of different instruments, where students have to identify the smallest interval on each one and us it to estimate the uncertainty of each instrument. You may also want to give students a value/measurement to aim for, so that they have to use the uncertainty to determine the maximum and minimum actual volumes that could be given for the value using that instrument (as in Q1 of the worksheet).</a:t>
            </a:r>
          </a:p>
          <a:p>
            <a:endParaRPr lang="en-GB"/>
          </a:p>
          <a:p>
            <a:r>
              <a:rPr lang="en-GB"/>
              <a:t>Possible Apparatus:</a:t>
            </a:r>
          </a:p>
          <a:p>
            <a:pPr>
              <a:buFontTx/>
              <a:buChar char="-"/>
            </a:pPr>
            <a:r>
              <a:rPr lang="en-GB" i="1"/>
              <a:t>Analog weighing scales </a:t>
            </a:r>
          </a:p>
          <a:p>
            <a:pPr>
              <a:buFontTx/>
              <a:buChar char="-"/>
            </a:pPr>
            <a:r>
              <a:rPr lang="en-GB" i="1"/>
              <a:t>Mass balance</a:t>
            </a:r>
          </a:p>
          <a:p>
            <a:pPr>
              <a:buFontTx/>
              <a:buChar char="-"/>
            </a:pPr>
            <a:r>
              <a:rPr lang="en-GB" i="1"/>
              <a:t>Thermometers with different intervals</a:t>
            </a:r>
          </a:p>
          <a:p>
            <a:pPr>
              <a:buFontTx/>
              <a:buChar char="-"/>
            </a:pPr>
            <a:r>
              <a:rPr lang="en-GB" i="1"/>
              <a:t>A </a:t>
            </a:r>
            <a:r>
              <a:rPr lang="en-GB" i="1" err="1"/>
              <a:t>newtonmeter</a:t>
            </a:r>
            <a:endParaRPr lang="en-GB" i="1"/>
          </a:p>
          <a:p>
            <a:pPr>
              <a:buFontTx/>
              <a:buChar char="-"/>
            </a:pPr>
            <a:r>
              <a:rPr lang="en-GB" i="1"/>
              <a:t>Rulers of different intervals </a:t>
            </a:r>
          </a:p>
          <a:p>
            <a:pPr>
              <a:buFontTx/>
              <a:buChar char="-"/>
            </a:pPr>
            <a:r>
              <a:rPr lang="en-GB" i="1"/>
              <a:t>Gas syringe</a:t>
            </a:r>
          </a:p>
          <a:p>
            <a:pPr>
              <a:buFontTx/>
              <a:buChar char="-"/>
            </a:pPr>
            <a:endParaRPr lang="en-GB" i="1"/>
          </a:p>
          <a:p>
            <a:pPr marL="228600" indent="0">
              <a:buFontTx/>
              <a:buNone/>
            </a:pPr>
            <a:r>
              <a:rPr lang="en-GB" i="0"/>
              <a:t>Images sourced from </a:t>
            </a:r>
            <a:r>
              <a:rPr lang="en-GB" i="0" err="1"/>
              <a:t>pixabay</a:t>
            </a:r>
            <a:endParaRPr lang="en-GB" i="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9452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b="1" dirty="0"/>
              <a:t>Q1. Answer: C</a:t>
            </a:r>
          </a:p>
          <a:p>
            <a:pPr marL="0" lvl="0" indent="0" algn="l" rtl="0">
              <a:spcBef>
                <a:spcPts val="0"/>
              </a:spcBef>
              <a:spcAft>
                <a:spcPts val="0"/>
              </a:spcAft>
              <a:buNone/>
            </a:pPr>
            <a:r>
              <a:rPr lang="en-GB" dirty="0"/>
              <a:t>If students answer A, they have understood that the mean and range are both measurements that can be taken from a data set but have not understood what the idea of uncertainty actually means. If students answer B, they have identified how to estimate it from repeated measurements rather than the definition. </a:t>
            </a:r>
            <a:r>
              <a:rPr lang="en-GB" i="1" u="none" dirty="0"/>
              <a:t>To fix-it, reteach the idea of uncertainty within a data set and how to estimate it.</a:t>
            </a:r>
          </a:p>
          <a:p>
            <a:pPr marL="0" lvl="0" indent="0" algn="l" rtl="0">
              <a:spcBef>
                <a:spcPts val="0"/>
              </a:spcBef>
              <a:spcAft>
                <a:spcPts val="0"/>
              </a:spcAft>
              <a:buNone/>
            </a:pPr>
            <a:r>
              <a:rPr lang="en-GB" b="1" dirty="0"/>
              <a:t>Q2. Answer: A</a:t>
            </a:r>
          </a:p>
          <a:p>
            <a:pPr marL="0" lvl="0" indent="0" algn="l" rtl="0">
              <a:spcBef>
                <a:spcPts val="0"/>
              </a:spcBef>
              <a:spcAft>
                <a:spcPts val="0"/>
              </a:spcAft>
              <a:buNone/>
            </a:pPr>
            <a:r>
              <a:rPr lang="en-GB" dirty="0"/>
              <a:t>If students answer B, they have forgotten to divide the range by two. If students answer C they have calculated the mean rather than the uncertainty. </a:t>
            </a:r>
            <a:r>
              <a:rPr lang="en-GB" i="1" dirty="0"/>
              <a:t>To fix-it, give students more practice of estimating the mean from repeated measurements.</a:t>
            </a:r>
          </a:p>
          <a:p>
            <a:pPr marL="0" lvl="0" indent="0" algn="l" rtl="0">
              <a:spcBef>
                <a:spcPts val="0"/>
              </a:spcBef>
              <a:spcAft>
                <a:spcPts val="0"/>
              </a:spcAft>
              <a:buNone/>
            </a:pPr>
            <a:r>
              <a:rPr lang="en-GB" b="1" dirty="0"/>
              <a:t>Q3. Answer: C</a:t>
            </a:r>
          </a:p>
          <a:p>
            <a:pPr marL="0" lvl="0" indent="0" algn="l" rtl="0">
              <a:spcBef>
                <a:spcPts val="0"/>
              </a:spcBef>
              <a:spcAft>
                <a:spcPts val="0"/>
              </a:spcAft>
              <a:buNone/>
            </a:pPr>
            <a:r>
              <a:rPr lang="en-GB" b="0" dirty="0"/>
              <a:t>If students answer A, they are not clear on the meaning of the smallest interval, and have only used the numbered intervals. </a:t>
            </a:r>
            <a:r>
              <a:rPr lang="en-GB" b="0" i="1" dirty="0"/>
              <a:t>To fix-it, get pupils to practice identifying the intervals on different instruments.</a:t>
            </a:r>
            <a:r>
              <a:rPr lang="en-GB" b="0" dirty="0"/>
              <a:t> If students answer B, they have identified the smallest interval but have not divided by two. </a:t>
            </a:r>
            <a:r>
              <a:rPr lang="en-GB" b="0" i="1" dirty="0"/>
              <a:t>To fix-it, get pupils to practice estimating the uncertainty from different instruments.</a:t>
            </a:r>
            <a:endParaRPr b="0" i="1" dirty="0"/>
          </a:p>
        </p:txBody>
      </p:sp>
      <p:sp>
        <p:nvSpPr>
          <p:cNvPr id="272" name="Google Shape;27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Purpose: </a:t>
            </a:r>
            <a:r>
              <a:rPr lang="en-GB"/>
              <a:t>to spend time on any gaps identified in previous learning from mastery quiz.</a:t>
            </a:r>
          </a:p>
          <a:p>
            <a:pPr marL="0" marR="0" lvl="0" indent="0" algn="l" rtl="0">
              <a:lnSpc>
                <a:spcPct val="100000"/>
              </a:lnSpc>
              <a:spcBef>
                <a:spcPts val="0"/>
              </a:spcBef>
              <a:spcAft>
                <a:spcPts val="0"/>
              </a:spcAft>
              <a:buClr>
                <a:schemeClr val="dk1"/>
              </a:buClr>
              <a:buSzPts val="1200"/>
              <a:buFont typeface="Calibri"/>
              <a:buNone/>
            </a:pPr>
            <a:endParaRPr lang="en-GB"/>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a:t>Fix-it guidance from previous exit ticket:</a:t>
            </a:r>
          </a:p>
          <a:p>
            <a:pPr marL="0" lvl="0" indent="0" algn="l" rtl="0">
              <a:lnSpc>
                <a:spcPct val="100000"/>
              </a:lnSpc>
              <a:spcBef>
                <a:spcPts val="0"/>
              </a:spcBef>
              <a:spcAft>
                <a:spcPts val="0"/>
              </a:spcAft>
              <a:buSzPts val="1400"/>
              <a:buNone/>
            </a:pPr>
            <a:r>
              <a:rPr lang="en-GB" b="1"/>
              <a:t>Q1. Answer: A</a:t>
            </a:r>
          </a:p>
          <a:p>
            <a:pPr marL="0" lvl="0" indent="0" algn="l" rtl="0">
              <a:lnSpc>
                <a:spcPct val="100000"/>
              </a:lnSpc>
              <a:spcBef>
                <a:spcPts val="0"/>
              </a:spcBef>
              <a:spcAft>
                <a:spcPts val="0"/>
              </a:spcAft>
              <a:buSzPts val="1400"/>
              <a:buNone/>
            </a:pPr>
            <a:r>
              <a:rPr lang="en-GB" b="0"/>
              <a:t>If students answered B, it suggests they do not think that the coefficient ‘2’ multiplies the chlorine part of the HCl. If students answered C, it suggests that they have ignored the coefficient of ‘2’. </a:t>
            </a:r>
            <a:r>
              <a:rPr lang="en-GB" b="0" i="1"/>
              <a:t>To fix-it, show students using molymods model of HCl what that 2 actually means – it’s 2  of the whole molecule. Have students practice counting the numbers of atoms shown in equations.</a:t>
            </a:r>
          </a:p>
          <a:p>
            <a:pPr marL="0" lvl="0" indent="0" algn="l" rtl="0">
              <a:lnSpc>
                <a:spcPct val="100000"/>
              </a:lnSpc>
              <a:spcBef>
                <a:spcPts val="0"/>
              </a:spcBef>
              <a:spcAft>
                <a:spcPts val="0"/>
              </a:spcAft>
              <a:buSzPts val="1400"/>
              <a:buNone/>
            </a:pPr>
            <a:r>
              <a:rPr lang="en-GB" b="1"/>
              <a:t>Q2. Answer: C</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If students answered A, it suggests that they have added 18 to 10, 10 being the number of atoms of hydrogen they’ve incorrectly calculated is in H2O. In this case, students have added the 8 and 2 together instead of multiplying. If students answered B, it suggests they have only counted the hydrogens in the water, and not in the other product. </a:t>
            </a:r>
            <a:r>
              <a:rPr lang="en-GB" b="0" i="1"/>
              <a:t>To fix-it, give students similar equations to count the number of different types of atoms in to practice this. Show students that the atoms may not be together in the equation, and they should count all atoms on the right hand side of the arrow as these are all products.</a:t>
            </a:r>
            <a:endParaRPr lang="en-GB" b="0"/>
          </a:p>
          <a:p>
            <a:pPr marL="0" lvl="0" indent="0" algn="l" rtl="0">
              <a:lnSpc>
                <a:spcPct val="100000"/>
              </a:lnSpc>
              <a:spcBef>
                <a:spcPts val="0"/>
              </a:spcBef>
              <a:spcAft>
                <a:spcPts val="0"/>
              </a:spcAft>
              <a:buSzPts val="1400"/>
              <a:buNone/>
            </a:pPr>
            <a:r>
              <a:rPr lang="en-GB" b="1"/>
              <a:t>Q3. Answer: C</a:t>
            </a:r>
          </a:p>
          <a:p>
            <a:pPr marL="0" lvl="0" indent="0" algn="l" rtl="0">
              <a:lnSpc>
                <a:spcPct val="100000"/>
              </a:lnSpc>
              <a:spcBef>
                <a:spcPts val="0"/>
              </a:spcBef>
              <a:spcAft>
                <a:spcPts val="0"/>
              </a:spcAft>
              <a:buSzPts val="1400"/>
              <a:buNone/>
            </a:pPr>
            <a:r>
              <a:rPr lang="en-GB" b="0"/>
              <a:t>If students answered A or B, it suggests that they are either not sure what is meant by conservation of mass or have difficulty recognising a balanced equation. </a:t>
            </a:r>
            <a:r>
              <a:rPr lang="en-GB" b="0" i="1"/>
              <a:t>To fix-it, give students equations to help them practice working out if equations are balanced and explain how this links to the law of conservation of mass.</a:t>
            </a:r>
            <a:endParaRPr lang="en-GB" b="1" i="1"/>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774c067f2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774c067f2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chemeClr val="dk1"/>
                </a:solidFill>
                <a:effectLst/>
                <a:latin typeface="Calibri"/>
                <a:ea typeface="Calibri"/>
                <a:cs typeface="Calibri"/>
                <a:sym typeface="Calibri"/>
              </a:rPr>
              <a:t>Suggested script:</a:t>
            </a:r>
            <a:endParaRPr lang="en-GB"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chemeClr val="dk1"/>
                </a:solidFill>
                <a:effectLst/>
                <a:latin typeface="Calibri"/>
                <a:ea typeface="Calibri"/>
                <a:cs typeface="Calibri"/>
                <a:sym typeface="Calibri"/>
              </a:rPr>
              <a:t>In any science experiment or investigation that requires measurements to be taken, there is always some </a:t>
            </a:r>
            <a:r>
              <a:rPr lang="en-GB" sz="1200" b="1" i="0" u="none" strike="noStrike" cap="none" dirty="0">
                <a:solidFill>
                  <a:schemeClr val="dk1"/>
                </a:solidFill>
                <a:effectLst/>
                <a:latin typeface="Calibri"/>
                <a:ea typeface="Calibri"/>
                <a:cs typeface="Calibri"/>
                <a:sym typeface="Calibri"/>
              </a:rPr>
              <a:t>uncertainty</a:t>
            </a:r>
            <a:r>
              <a:rPr lang="en-GB" sz="1200" b="0" i="0" u="none" strike="noStrike" cap="none" dirty="0">
                <a:solidFill>
                  <a:schemeClr val="dk1"/>
                </a:solidFill>
                <a:effectLst/>
                <a:latin typeface="Calibri"/>
                <a:ea typeface="Calibri"/>
                <a:cs typeface="Calibri"/>
                <a:sym typeface="Calibri"/>
              </a:rPr>
              <a:t> in the result obtained. This means that although we can be quite sure our method allowed us to collect valid results, it is difficult to say that our results are completely perfect. There are different things that can cause uncertainty, and you may be aware of having some doubts in previous investigations as to how accurate or precise your results may have been. One of the most common sources of uncertainty are when measuring the time taken for something to occur (such as for a reaction to completely finish, or for a physical change of state to finish, or for a solute to dissolve in a solvent).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chemeClr val="dk1"/>
                </a:solidFill>
                <a:effectLst/>
                <a:latin typeface="Calibri"/>
                <a:ea typeface="Calibri"/>
                <a:cs typeface="Calibri"/>
                <a:sym typeface="Calibri"/>
              </a:rPr>
              <a:t>Another common source of error comes from the instrument or measuring apparatus that is being used. For example, if we want to measure a volume of 22 cm3, we will need to use a measuring cylinder that allows us the resolution to do this. We could use a measuring cylinder that has intervals of 1 cm3, but this would still mean that the actual volume we measure could be anywhere between 21.5 and 22.5 cm3.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0" u="none" strike="noStrike"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chemeClr val="dk1"/>
                </a:solidFill>
                <a:effectLst/>
                <a:latin typeface="Calibri"/>
                <a:ea typeface="Calibri"/>
                <a:cs typeface="Calibri"/>
                <a:sym typeface="Calibri"/>
              </a:rPr>
              <a:t>Scientific uncertainty generally means that </a:t>
            </a:r>
            <a:r>
              <a:rPr lang="en-GB" sz="1200" b="1" i="0" u="none" strike="noStrike" cap="none" dirty="0">
                <a:solidFill>
                  <a:schemeClr val="dk1"/>
                </a:solidFill>
                <a:effectLst/>
                <a:latin typeface="Calibri"/>
                <a:ea typeface="Calibri"/>
                <a:cs typeface="Calibri"/>
                <a:sym typeface="Calibri"/>
              </a:rPr>
              <a:t>there is a range of possible values within which the true value of the measurement lies</a:t>
            </a:r>
            <a:r>
              <a:rPr lang="en-GB" sz="1200" b="0" i="0" u="none" strike="noStrike" cap="none" dirty="0">
                <a:solidFill>
                  <a:schemeClr val="dk1"/>
                </a:solidFill>
                <a:effectLst/>
                <a:latin typeface="Calibri"/>
                <a:ea typeface="Calibri"/>
                <a:cs typeface="Calibri"/>
                <a:sym typeface="Calibri"/>
              </a:rPr>
              <a:t>. A result reported with a small uncertainty means that the experimenter is reasonably confident that the true value falls in between the maximum and minimum (plus and minus) values.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0" u="none" strike="noStrike" cap="none" dirty="0">
              <a:solidFill>
                <a:schemeClr val="dk1"/>
              </a:solidFill>
              <a:effectLst/>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chemeClr val="dk1"/>
                </a:solidFill>
                <a:effectLst/>
                <a:latin typeface="Calibri"/>
                <a:cs typeface="Calibri"/>
                <a:sym typeface="Calibri"/>
              </a:rPr>
              <a:t>A coach recorded the time taken for an athlete to run 100 metres 4 times, so that they could enter the estimated time for a lane draw in an event. They measured these four times. We can be fairly confident that the athlete runs 100 metres in about 10.6 seconds, but that is not a very precise measurement.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chemeClr val="dk1"/>
                </a:solidFill>
                <a:effectLst/>
                <a:latin typeface="Calibri"/>
                <a:cs typeface="Calibri"/>
                <a:sym typeface="Calibri"/>
              </a:rPr>
              <a:t>We can use these values to calculate the mean, as well as use the repeated measurements to estimate the uncertainty. This gives us a numerical way of explaining how confident we are that the true value (how long it actually takes the athlete to run 100m) falls within our measurements.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0" u="none" strike="noStrike" cap="none" dirty="0">
              <a:solidFill>
                <a:schemeClr val="dk1"/>
              </a:solidFill>
              <a:effectLst/>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chemeClr val="dk1"/>
                </a:solidFill>
                <a:effectLst/>
                <a:latin typeface="Calibri"/>
                <a:cs typeface="Calibri"/>
                <a:sym typeface="Calibri"/>
              </a:rPr>
              <a:t>Image from </a:t>
            </a:r>
            <a:r>
              <a:rPr lang="en-GB" sz="1200" b="0" i="0" u="none" strike="noStrike" cap="none" dirty="0" err="1">
                <a:solidFill>
                  <a:schemeClr val="dk1"/>
                </a:solidFill>
                <a:effectLst/>
                <a:latin typeface="Calibri"/>
                <a:cs typeface="Calibri"/>
                <a:sym typeface="Calibri"/>
              </a:rPr>
              <a:t>pixabay</a:t>
            </a:r>
            <a:endParaRPr dirty="0"/>
          </a:p>
        </p:txBody>
      </p:sp>
      <p:sp>
        <p:nvSpPr>
          <p:cNvPr id="280" name="Google Shape;280;g8774c067f2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chemeClr val="dk1"/>
                </a:solidFill>
                <a:effectLst/>
                <a:latin typeface="Calibri"/>
                <a:ea typeface="Calibri"/>
                <a:cs typeface="Calibri"/>
                <a:sym typeface="Calibri"/>
              </a:rPr>
              <a:t>Suggested script:</a:t>
            </a:r>
          </a:p>
          <a:p>
            <a:r>
              <a:rPr lang="en-GB" b="0" dirty="0"/>
              <a:t>We know that there are many different causes of uncertainty in scientific experiments. We can estimate a numerical value for this uncertainty, and reporting this gives other scientists information about the spread of the data and how precise the measurements or results were. There are two ways we can do this:</a:t>
            </a:r>
          </a:p>
          <a:p>
            <a:pPr>
              <a:buAutoNum type="arabicPeriod"/>
            </a:pPr>
            <a:r>
              <a:rPr lang="en-GB" b="0" dirty="0"/>
              <a:t>Estimating the uncertainty from the range of repeated measurements.</a:t>
            </a:r>
          </a:p>
          <a:p>
            <a:pPr>
              <a:buAutoNum type="arabicPeriod"/>
            </a:pPr>
            <a:r>
              <a:rPr lang="en-GB" b="0" dirty="0"/>
              <a:t>Estimating the uncertainty from the resolution of an instrument.</a:t>
            </a:r>
          </a:p>
          <a:p>
            <a:pPr>
              <a:buAutoNum type="arabicPeriod"/>
            </a:pPr>
            <a:endParaRPr lang="en-GB" b="0" dirty="0"/>
          </a:p>
          <a:p>
            <a:pPr marL="228600" indent="0">
              <a:buNone/>
            </a:pPr>
            <a:r>
              <a:rPr lang="en-GB" b="0" dirty="0"/>
              <a:t>The range of a set of data tells us how spread out the data is, which can also be described as variation in the data. The larger the range, the more variation there is in the data and the less precise the measurements or results are. In a scientific experiment we should be looking for results that have the smallest uncertainty possible, as this means our results are precise.</a:t>
            </a:r>
          </a:p>
          <a:p>
            <a:pPr marL="228600" indent="0">
              <a:buNone/>
            </a:pPr>
            <a:endParaRPr lang="en-GB" b="0" dirty="0"/>
          </a:p>
          <a:p>
            <a:pPr marL="228600" indent="0">
              <a:buNone/>
            </a:pPr>
            <a:r>
              <a:rPr lang="en-GB" b="0" dirty="0"/>
              <a:t>We can estimate the uncertainty using the range. The uncertainty is taken as plus or minus (</a:t>
            </a:r>
            <a:r>
              <a:rPr lang="en-GB" sz="1200" b="0" i="0" u="none" strike="noStrike" cap="none" dirty="0">
                <a:solidFill>
                  <a:schemeClr val="dk1"/>
                </a:solidFill>
                <a:effectLst/>
                <a:latin typeface="Calibri"/>
                <a:ea typeface="Calibri"/>
                <a:cs typeface="Calibri"/>
                <a:sym typeface="Calibri"/>
              </a:rPr>
              <a:t>±) half the range. We can follow the following steps to estimate the uncertainty:</a:t>
            </a:r>
          </a:p>
          <a:p>
            <a:pPr marL="457200" indent="-228600">
              <a:buAutoNum type="arabicPeriod"/>
            </a:pPr>
            <a:r>
              <a:rPr lang="en-GB" sz="1200" b="0" i="0" u="none" strike="noStrike" cap="none" dirty="0">
                <a:solidFill>
                  <a:schemeClr val="dk1"/>
                </a:solidFill>
                <a:effectLst/>
                <a:latin typeface="Calibri"/>
                <a:cs typeface="Calibri"/>
                <a:sym typeface="Calibri"/>
              </a:rPr>
              <a:t>Calculate the mean.</a:t>
            </a:r>
          </a:p>
          <a:p>
            <a:pPr marL="457200" indent="-228600">
              <a:buAutoNum type="arabicPeriod"/>
            </a:pPr>
            <a:r>
              <a:rPr lang="en-GB" sz="1200" b="0" i="0" u="none" strike="noStrike" cap="none" dirty="0">
                <a:solidFill>
                  <a:schemeClr val="dk1"/>
                </a:solidFill>
                <a:effectLst/>
                <a:latin typeface="Calibri"/>
                <a:cs typeface="Calibri"/>
                <a:sym typeface="Calibri"/>
              </a:rPr>
              <a:t>Calculate the range by subtracting the smallest value from the biggest value.</a:t>
            </a:r>
          </a:p>
          <a:p>
            <a:pPr marL="457200" indent="-228600">
              <a:buAutoNum type="arabicPeriod"/>
            </a:pPr>
            <a:r>
              <a:rPr lang="en-GB" sz="1200" b="0" i="0" u="none" strike="noStrike" cap="none" dirty="0">
                <a:solidFill>
                  <a:schemeClr val="dk1"/>
                </a:solidFill>
                <a:effectLst/>
                <a:latin typeface="Calibri"/>
                <a:cs typeface="Calibri"/>
                <a:sym typeface="Calibri"/>
              </a:rPr>
              <a:t>Divide the answer by 2.</a:t>
            </a:r>
          </a:p>
          <a:p>
            <a:pPr marL="457200" indent="-228600">
              <a:buAutoNum type="arabicPeriod"/>
            </a:pPr>
            <a:r>
              <a:rPr lang="en-GB" sz="1200" b="0" i="0" u="none" strike="noStrike" cap="none" dirty="0">
                <a:solidFill>
                  <a:schemeClr val="dk1"/>
                </a:solidFill>
                <a:effectLst/>
                <a:latin typeface="Calibri"/>
                <a:cs typeface="Calibri"/>
                <a:sym typeface="Calibri"/>
              </a:rPr>
              <a:t>Write the mean, followed by the uncertainty after the plus or minus symbol.</a:t>
            </a:r>
          </a:p>
          <a:p>
            <a:pPr marL="457200" indent="-228600">
              <a:buAutoNum type="arabicPeriod"/>
            </a:pPr>
            <a:endParaRPr lang="en-GB" sz="1200" b="0" i="0" u="none" strike="noStrike" cap="none" dirty="0">
              <a:solidFill>
                <a:schemeClr val="dk1"/>
              </a:solidFill>
              <a:effectLst/>
              <a:latin typeface="Calibri"/>
              <a:cs typeface="Calibri"/>
              <a:sym typeface="Calibri"/>
            </a:endParaRPr>
          </a:p>
          <a:p>
            <a:pPr marL="228600" indent="0">
              <a:buNone/>
            </a:pPr>
            <a:r>
              <a:rPr lang="en-GB" sz="1200" b="0" i="0" u="none" strike="noStrike" cap="none" dirty="0">
                <a:solidFill>
                  <a:schemeClr val="dk1"/>
                </a:solidFill>
                <a:effectLst/>
                <a:latin typeface="Calibri"/>
                <a:cs typeface="Calibri"/>
                <a:sym typeface="Calibri"/>
              </a:rPr>
              <a:t>So what does this actually mean?</a:t>
            </a:r>
          </a:p>
          <a:p>
            <a:pPr marL="228600" indent="0">
              <a:buNone/>
            </a:pPr>
            <a:r>
              <a:rPr lang="en-GB" sz="1200" b="0" i="0" u="none" strike="noStrike" cap="none" dirty="0">
                <a:solidFill>
                  <a:schemeClr val="dk1"/>
                </a:solidFill>
                <a:effectLst/>
                <a:latin typeface="Calibri"/>
                <a:cs typeface="Calibri"/>
                <a:sym typeface="Calibri"/>
              </a:rPr>
              <a:t>This means that although our calculated mean is 10.61 seconds and our uncertainty is very small. This means that we can be reasonably confident that the mean time taken by this runner to run 100 metres falls within 0.03 seconds above or below 10.61 seconds. </a:t>
            </a:r>
            <a:endParaRPr lang="en-GB" sz="1200" b="0" i="0" u="none" strike="noStrike" cap="none" baseline="30000" dirty="0">
              <a:solidFill>
                <a:schemeClr val="dk1"/>
              </a:solidFill>
              <a:effectLst/>
              <a:latin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2450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a:solidFill>
                  <a:schemeClr val="dk1"/>
                </a:solidFill>
                <a:effectLst/>
                <a:latin typeface="Calibri"/>
                <a:ea typeface="Calibri"/>
                <a:cs typeface="Calibri"/>
                <a:sym typeface="Calibri"/>
              </a:rPr>
              <a:t>Suggested script:</a:t>
            </a:r>
          </a:p>
          <a:p>
            <a:pPr marL="228600" indent="0">
              <a:buNone/>
            </a:pPr>
            <a:endParaRPr lang="en-GB" b="0"/>
          </a:p>
          <a:p>
            <a:pPr marL="228600" indent="0">
              <a:buNone/>
            </a:pPr>
            <a:r>
              <a:rPr lang="en-GB" b="0"/>
              <a:t>We can estimate the uncertainty using the range. The uncertainty is taken as plus or minus (</a:t>
            </a:r>
            <a:r>
              <a:rPr lang="en-GB" sz="1200" b="0" i="0" u="none" strike="noStrike" cap="none">
                <a:solidFill>
                  <a:schemeClr val="dk1"/>
                </a:solidFill>
                <a:effectLst/>
                <a:latin typeface="Calibri"/>
                <a:ea typeface="Calibri"/>
                <a:cs typeface="Calibri"/>
                <a:sym typeface="Calibri"/>
              </a:rPr>
              <a:t>±) half the range. We can follow the following steps to estimate the uncertainty:</a:t>
            </a:r>
          </a:p>
          <a:p>
            <a:pPr marL="457200" indent="-228600">
              <a:buAutoNum type="arabicPeriod"/>
            </a:pPr>
            <a:r>
              <a:rPr lang="en-GB" sz="1200" b="0" i="0" u="none" strike="noStrike" cap="none">
                <a:solidFill>
                  <a:schemeClr val="dk1"/>
                </a:solidFill>
                <a:effectLst/>
                <a:latin typeface="Calibri"/>
                <a:cs typeface="Calibri"/>
                <a:sym typeface="Calibri"/>
              </a:rPr>
              <a:t>Calculate the mean.</a:t>
            </a:r>
          </a:p>
          <a:p>
            <a:pPr marL="457200" indent="-228600">
              <a:buAutoNum type="arabicPeriod"/>
            </a:pPr>
            <a:r>
              <a:rPr lang="en-GB" sz="1200" b="0" i="0" u="none" strike="noStrike" cap="none">
                <a:solidFill>
                  <a:schemeClr val="dk1"/>
                </a:solidFill>
                <a:effectLst/>
                <a:latin typeface="Calibri"/>
                <a:cs typeface="Calibri"/>
                <a:sym typeface="Calibri"/>
              </a:rPr>
              <a:t>Calculate the range by subtracting the smallest value from the biggest value.</a:t>
            </a:r>
          </a:p>
          <a:p>
            <a:pPr marL="457200" indent="-228600">
              <a:buAutoNum type="arabicPeriod"/>
            </a:pPr>
            <a:r>
              <a:rPr lang="en-GB" sz="1200" b="0" i="0" u="none" strike="noStrike" cap="none">
                <a:solidFill>
                  <a:schemeClr val="dk1"/>
                </a:solidFill>
                <a:effectLst/>
                <a:latin typeface="Calibri"/>
                <a:cs typeface="Calibri"/>
                <a:sym typeface="Calibri"/>
              </a:rPr>
              <a:t>Divide the answer by 2.</a:t>
            </a:r>
          </a:p>
          <a:p>
            <a:pPr marL="457200" indent="-228600">
              <a:buAutoNum type="arabicPeriod"/>
            </a:pPr>
            <a:r>
              <a:rPr lang="en-GB" sz="1200" b="0" i="0" u="none" strike="noStrike" cap="none">
                <a:solidFill>
                  <a:schemeClr val="dk1"/>
                </a:solidFill>
                <a:effectLst/>
                <a:latin typeface="Calibri"/>
                <a:cs typeface="Calibri"/>
                <a:sym typeface="Calibri"/>
              </a:rPr>
              <a:t>Write the mean, followed by the uncertainty after the plus or minus symbol.</a:t>
            </a:r>
          </a:p>
          <a:p>
            <a:pPr marL="457200" indent="-228600">
              <a:buAutoNum type="arabicPeriod"/>
            </a:pPr>
            <a:endParaRPr lang="en-GB" sz="1200" b="0" i="0" u="none" strike="noStrike" cap="none">
              <a:solidFill>
                <a:schemeClr val="dk1"/>
              </a:solidFill>
              <a:effectLst/>
              <a:latin typeface="Calibri"/>
              <a:cs typeface="Calibri"/>
              <a:sym typeface="Calibri"/>
            </a:endParaRPr>
          </a:p>
          <a:p>
            <a:pPr marL="228600" indent="0">
              <a:buNone/>
            </a:pPr>
            <a:r>
              <a:rPr lang="en-GB" sz="1200" b="0" i="0" u="none" strike="noStrike" cap="none">
                <a:solidFill>
                  <a:schemeClr val="dk1"/>
                </a:solidFill>
                <a:effectLst/>
                <a:latin typeface="Calibri"/>
                <a:cs typeface="Calibri"/>
                <a:sym typeface="Calibri"/>
              </a:rPr>
              <a:t>This means that although our calculated mean is 16.33 cm</a:t>
            </a:r>
            <a:r>
              <a:rPr lang="en-GB" sz="1200" b="0" i="0" u="none" strike="noStrike" cap="none" baseline="30000">
                <a:solidFill>
                  <a:schemeClr val="dk1"/>
                </a:solidFill>
                <a:effectLst/>
                <a:latin typeface="Calibri"/>
                <a:cs typeface="Calibri"/>
                <a:sym typeface="Calibri"/>
              </a:rPr>
              <a:t>3</a:t>
            </a:r>
            <a:r>
              <a:rPr lang="en-GB" sz="1200" b="0" i="0" u="none" strike="noStrike" cap="none" baseline="0">
                <a:solidFill>
                  <a:schemeClr val="dk1"/>
                </a:solidFill>
                <a:effectLst/>
                <a:latin typeface="Calibri"/>
                <a:cs typeface="Calibri"/>
                <a:sym typeface="Calibri"/>
              </a:rPr>
              <a:t>, the true value of our mean volume could be as little as 14.83 cm3 or as large as 17.83 cm3. We may not be certain that our mean is exactly 16.33 cm3, but we can be reasonably confident the true value falls within 1.5 cm3 above or below it. </a:t>
            </a:r>
            <a:endParaRPr lang="en-GB" sz="1200" b="0" i="0" u="none" strike="noStrike" cap="none" baseline="30000">
              <a:solidFill>
                <a:schemeClr val="dk1"/>
              </a:solidFill>
              <a:effectLst/>
              <a:latin typeface="Calibri"/>
              <a:cs typeface="Calibri"/>
              <a:sym typeface="Calibri"/>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7119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cap="none">
                <a:solidFill>
                  <a:schemeClr val="dk1"/>
                </a:solidFill>
                <a:effectLst/>
                <a:latin typeface="Calibri"/>
                <a:ea typeface="Calibri"/>
                <a:cs typeface="Calibri"/>
                <a:sym typeface="Calibri"/>
              </a:rPr>
              <a:t>Guidance: This part of the skill is only required for chemistry separate science, although it is a useful skill for students to cover and can help consolidate their understanding of precision, resolution and reading a scale. </a:t>
            </a:r>
          </a:p>
          <a:p>
            <a:endParaRPr lang="en-GB" sz="1200" b="1" i="0" u="none" strike="noStrike" cap="none">
              <a:solidFill>
                <a:schemeClr val="dk1"/>
              </a:solidFill>
              <a:effectLst/>
              <a:latin typeface="Calibri"/>
              <a:ea typeface="Calibri"/>
              <a:cs typeface="Calibri"/>
              <a:sym typeface="Calibri"/>
            </a:endParaRPr>
          </a:p>
          <a:p>
            <a:r>
              <a:rPr lang="en-GB" sz="1200" b="1" i="0" u="none" strike="noStrike" cap="none">
                <a:solidFill>
                  <a:schemeClr val="dk1"/>
                </a:solidFill>
                <a:effectLst/>
                <a:latin typeface="Calibri"/>
                <a:ea typeface="Calibri"/>
                <a:cs typeface="Calibri"/>
                <a:sym typeface="Calibri"/>
              </a:rPr>
              <a:t>Suggested script:</a:t>
            </a:r>
          </a:p>
          <a:p>
            <a:r>
              <a:rPr lang="en-GB" sz="1200" b="0" i="0" u="none" strike="noStrike" cap="none">
                <a:solidFill>
                  <a:schemeClr val="dk1"/>
                </a:solidFill>
                <a:effectLst/>
                <a:latin typeface="Calibri"/>
                <a:ea typeface="Calibri"/>
                <a:cs typeface="Calibri"/>
                <a:sym typeface="Calibri"/>
              </a:rPr>
              <a:t>The other way we can estimate the uncertainty of measurements is by using the resolution of the instrument. The instrument refers to whichever piece of apparatus is being used to do the measuring. The resolution of an instrument is the smallest interval that can be measured using that instrument. For example, a thermometer which has every 1.0 ºC (left) marked on has a resolution of 1.0 ºC, and a thermometer which has intervals marked on every 0.1 ºC (right) has a resolution of 0.1 ºC. The smaller the intervals, the greater the resolution of an instrument. A high resolution allows us to take the most precise measurements possible.</a:t>
            </a:r>
          </a:p>
          <a:p>
            <a:endParaRPr lang="en-GB" sz="1200" b="0" i="0" u="none" strike="noStrike" cap="none">
              <a:solidFill>
                <a:schemeClr val="dk1"/>
              </a:solidFill>
              <a:effectLst/>
              <a:latin typeface="Calibri"/>
              <a:ea typeface="Calibri"/>
              <a:cs typeface="Calibri"/>
              <a:sym typeface="Calibri"/>
            </a:endParaRPr>
          </a:p>
          <a:p>
            <a:r>
              <a:rPr lang="en-GB" sz="1200" b="0" i="0" u="none" strike="noStrike" cap="none">
                <a:solidFill>
                  <a:schemeClr val="dk1"/>
                </a:solidFill>
                <a:effectLst/>
                <a:latin typeface="Calibri"/>
                <a:ea typeface="Calibri"/>
                <a:cs typeface="Calibri"/>
                <a:sym typeface="Calibri"/>
              </a:rPr>
              <a:t>The uncertainty of a measuring instrument is estimated as plus or minus (±) half the smallest interval. For our thermometer with resolution of 1.0°C, the uncertainty is ± 0.5°C. What this actually means is that a student made a measurement of 37.0 ºC using this thermometer, the actual temperature could be as low as 36.5 ºC or as high as 37.5ºC. If it was lower than 36.5 ºC, the student would read this as 36.0 ºC and if it was higher than 37.5ºC, the student would read that as 38 ºC. We can can call these values (36.5 ºC and 37.5 ºC) our minimum and maximum measurements. </a:t>
            </a:r>
          </a:p>
          <a:p>
            <a:endParaRPr lang="en-GB" sz="1200" b="0" i="0" u="none" strike="noStrike" cap="none">
              <a:solidFill>
                <a:schemeClr val="dk1"/>
              </a:solidFill>
              <a:effectLst/>
              <a:latin typeface="Calibri"/>
              <a:ea typeface="Calibri"/>
              <a:cs typeface="Calibri"/>
              <a:sym typeface="Calibri"/>
            </a:endParaRPr>
          </a:p>
          <a:p>
            <a:r>
              <a:rPr lang="en-GB" sz="1200" b="0" i="0" u="none" strike="noStrike" cap="none">
                <a:solidFill>
                  <a:schemeClr val="dk1"/>
                </a:solidFill>
                <a:effectLst/>
                <a:latin typeface="Calibri"/>
                <a:ea typeface="Calibri"/>
                <a:cs typeface="Calibri"/>
                <a:sym typeface="Calibri"/>
              </a:rPr>
              <a:t>This is written in the same way as estimating uncertainty from repeat measurements, with the mean followed by the uncertainty. The value is stated, followed by the uncertainty, so for a measurement of 37.0 ºC, it would be written as 37.0 ºC ± 0.5 ºC. Using an instrument with a higher resolution would reduce the uncertainty of measurements.</a:t>
            </a:r>
          </a:p>
          <a:p>
            <a:endParaRPr lang="en-GB" sz="1200" b="0" i="0" u="none" strike="noStrike" cap="none">
              <a:solidFill>
                <a:schemeClr val="dk1"/>
              </a:solidFill>
              <a:effectLst/>
              <a:latin typeface="Calibri"/>
              <a:ea typeface="Calibri"/>
              <a:cs typeface="Calibri"/>
              <a:sym typeface="Calibri"/>
            </a:endParaRPr>
          </a:p>
          <a:p>
            <a:r>
              <a:rPr lang="en-GB" sz="1200" b="0" i="0" u="none" strike="noStrike" cap="none">
                <a:solidFill>
                  <a:schemeClr val="dk1"/>
                </a:solidFill>
                <a:effectLst/>
                <a:latin typeface="Calibri"/>
                <a:ea typeface="Calibri"/>
                <a:cs typeface="Calibri"/>
                <a:sym typeface="Calibri"/>
              </a:rPr>
              <a:t>If our instrument is a </a:t>
            </a:r>
            <a:r>
              <a:rPr lang="en-GB" sz="1200" b="1" i="0" u="none" strike="noStrike" cap="none">
                <a:solidFill>
                  <a:schemeClr val="dk1"/>
                </a:solidFill>
                <a:effectLst/>
                <a:latin typeface="Calibri"/>
                <a:ea typeface="Calibri"/>
                <a:cs typeface="Calibri"/>
                <a:sym typeface="Calibri"/>
              </a:rPr>
              <a:t>digital</a:t>
            </a:r>
            <a:r>
              <a:rPr lang="en-GB" sz="1200" b="0" i="0" u="none" strike="noStrike" cap="none">
                <a:solidFill>
                  <a:schemeClr val="dk1"/>
                </a:solidFill>
                <a:effectLst/>
                <a:latin typeface="Calibri"/>
                <a:ea typeface="Calibri"/>
                <a:cs typeface="Calibri"/>
                <a:sym typeface="Calibri"/>
              </a:rPr>
              <a:t> measuring instrument, such as a mass balance, the uncertainty is half the last digit shown on its display (as this is then the smallest interval). For a mass balance reading to 0.01 g, the uncertainty is ± 0.005 g. This means that if we measured a mass of 5 g, our minimum possible value would be 4.995 g and the maximum possible value would be 5.005 g. </a:t>
            </a:r>
          </a:p>
          <a:p>
            <a:br>
              <a:rPr lang="en-GB"/>
            </a:br>
            <a:r>
              <a:rPr lang="en-GB"/>
              <a:t>Images: </a:t>
            </a:r>
            <a:r>
              <a:rPr lang="en-GB" err="1"/>
              <a:t>pixabay</a:t>
            </a:r>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8641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a:solidFill>
                  <a:srgbClr val="000000"/>
                </a:solidFill>
                <a:latin typeface="Century Gothic" panose="020B0502020202020204" pitchFamily="34" charset="0"/>
                <a:ea typeface="Calibri" panose="020F0502020204030204" pitchFamily="34" charset="0"/>
              </a:rPr>
              <a:t>Guidance:</a:t>
            </a:r>
          </a:p>
          <a:p>
            <a:r>
              <a:rPr lang="en-US" altLang="en-US" sz="1200">
                <a:solidFill>
                  <a:srgbClr val="000000"/>
                </a:solidFill>
                <a:latin typeface="Century Gothic" panose="020B0502020202020204" pitchFamily="34" charset="0"/>
                <a:ea typeface="Calibri" panose="020F0502020204030204" pitchFamily="34" charset="0"/>
              </a:rPr>
              <a:t>This is designed to give students an opportunity to practice writing the mean with the uncertainty in the correct format. You may want to add some stretch questions for students to consider:</a:t>
            </a:r>
          </a:p>
          <a:p>
            <a:pPr>
              <a:buAutoNum type="arabicPeriod"/>
            </a:pPr>
            <a:r>
              <a:rPr lang="en-US" altLang="en-US" sz="1200">
                <a:solidFill>
                  <a:srgbClr val="000000"/>
                </a:solidFill>
                <a:latin typeface="Century Gothic" panose="020B0502020202020204" pitchFamily="34" charset="0"/>
                <a:ea typeface="Calibri" panose="020F0502020204030204" pitchFamily="34" charset="0"/>
              </a:rPr>
              <a:t>Which data set has the highest uncertainty?</a:t>
            </a:r>
            <a:r>
              <a:rPr lang="en-GB" altLang="en-US" sz="1200">
                <a:solidFill>
                  <a:srgbClr val="000000"/>
                </a:solidFill>
                <a:latin typeface="Century Gothic" panose="020B0502020202020204" pitchFamily="34" charset="0"/>
                <a:ea typeface="Calibri" panose="020F0502020204030204" pitchFamily="34" charset="0"/>
              </a:rPr>
              <a:t> The carpet</a:t>
            </a:r>
          </a:p>
          <a:p>
            <a:pPr>
              <a:buAutoNum type="arabicPeriod"/>
            </a:pPr>
            <a:r>
              <a:rPr lang="en-GB" altLang="en-US" sz="1200">
                <a:solidFill>
                  <a:srgbClr val="000000"/>
                </a:solidFill>
                <a:latin typeface="Century Gothic" panose="020B0502020202020204" pitchFamily="34" charset="0"/>
                <a:ea typeface="Calibri" panose="020F0502020204030204" pitchFamily="34" charset="0"/>
              </a:rPr>
              <a:t>What does this tell you about the data? There is more variation in the results for the carpet, the results are less precise.</a:t>
            </a:r>
          </a:p>
          <a:p>
            <a:pPr>
              <a:buAutoNum type="arabicPeriod"/>
            </a:pPr>
            <a:r>
              <a:rPr lang="en-GB" altLang="en-US" sz="1200">
                <a:solidFill>
                  <a:srgbClr val="000000"/>
                </a:solidFill>
                <a:latin typeface="Century Gothic" panose="020B0502020202020204" pitchFamily="34" charset="0"/>
                <a:ea typeface="Calibri" panose="020F0502020204030204" pitchFamily="34" charset="0"/>
              </a:rPr>
              <a:t>How could the uncertainty be reduced? Use an instrument with higher resolution to increase the precision of measurements. </a:t>
            </a:r>
            <a:endParaRPr lang="en-US" altLang="en-US" sz="1200">
              <a:solidFill>
                <a:srgbClr val="000000"/>
              </a:solidFill>
              <a:latin typeface="Century Gothic" panose="020B0502020202020204" pitchFamily="34" charset="0"/>
              <a:ea typeface="Calibri" panose="020F0502020204030204" pitchFamily="34"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855279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249210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49823269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6849785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079711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8669082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074365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44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13764672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33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86550516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69155265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13784414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832700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atin typeface="Century Gothic" panose="020B0502020202020204" pitchFamily="34" charset="0"/>
              </a:defRPr>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Century Gothic" panose="020B0502020202020204" pitchFamily="34" charset="0"/>
                <a:cs typeface="Arial" panose="020B0604020202020204" pitchFamily="34" charset="0"/>
              </a:rPr>
              <a:t>Activity</a:t>
            </a:r>
          </a:p>
        </p:txBody>
      </p:sp>
    </p:spTree>
    <p:extLst>
      <p:ext uri="{BB962C8B-B14F-4D97-AF65-F5344CB8AC3E}">
        <p14:creationId xmlns:p14="http://schemas.microsoft.com/office/powerpoint/2010/main" val="413027258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7371372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06276514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123388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5310927"/>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6.png"/><Relationship Id="rId7"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64A6D-2D96-994D-BEDB-72B4CBD8DD12}"/>
              </a:ext>
            </a:extLst>
          </p:cNvPr>
          <p:cNvSpPr>
            <a:spLocks noGrp="1"/>
          </p:cNvSpPr>
          <p:nvPr>
            <p:ph type="title"/>
          </p:nvPr>
        </p:nvSpPr>
        <p:spPr/>
        <p:txBody>
          <a:bodyPr/>
          <a:lstStyle/>
          <a:p>
            <a:r>
              <a:rPr lang="en-GB">
                <a:latin typeface="Century Gothic" panose="020B0502020202020204" pitchFamily="34" charset="0"/>
              </a:rPr>
              <a:t>Estimating the uncertainty</a:t>
            </a:r>
          </a:p>
        </p:txBody>
      </p:sp>
      <p:graphicFrame>
        <p:nvGraphicFramePr>
          <p:cNvPr id="5" name="Table 4">
            <a:extLst>
              <a:ext uri="{FF2B5EF4-FFF2-40B4-BE49-F238E27FC236}">
                <a16:creationId xmlns:a16="http://schemas.microsoft.com/office/drawing/2014/main" id="{B5F785B6-B86D-5443-B9E2-2C5C03394152}"/>
              </a:ext>
            </a:extLst>
          </p:cNvPr>
          <p:cNvGraphicFramePr>
            <a:graphicFrameLocks noGrp="1"/>
          </p:cNvGraphicFramePr>
          <p:nvPr>
            <p:extLst>
              <p:ext uri="{D42A27DB-BD31-4B8C-83A1-F6EECF244321}">
                <p14:modId xmlns:p14="http://schemas.microsoft.com/office/powerpoint/2010/main" val="663659497"/>
              </p:ext>
            </p:extLst>
          </p:nvPr>
        </p:nvGraphicFramePr>
        <p:xfrm>
          <a:off x="6833938" y="165725"/>
          <a:ext cx="4507831" cy="3309180"/>
        </p:xfrm>
        <a:graphic>
          <a:graphicData uri="http://schemas.openxmlformats.org/drawingml/2006/table">
            <a:tbl>
              <a:tblPr bandRow="1">
                <a:tableStyleId>{00A15C55-8517-42AA-B614-E9B94910E393}</a:tableStyleId>
              </a:tblPr>
              <a:tblGrid>
                <a:gridCol w="1556084">
                  <a:extLst>
                    <a:ext uri="{9D8B030D-6E8A-4147-A177-3AD203B41FA5}">
                      <a16:colId xmlns:a16="http://schemas.microsoft.com/office/drawing/2014/main" val="2359861812"/>
                    </a:ext>
                  </a:extLst>
                </a:gridCol>
                <a:gridCol w="1395663">
                  <a:extLst>
                    <a:ext uri="{9D8B030D-6E8A-4147-A177-3AD203B41FA5}">
                      <a16:colId xmlns:a16="http://schemas.microsoft.com/office/drawing/2014/main" val="4284219805"/>
                    </a:ext>
                  </a:extLst>
                </a:gridCol>
                <a:gridCol w="1556084">
                  <a:extLst>
                    <a:ext uri="{9D8B030D-6E8A-4147-A177-3AD203B41FA5}">
                      <a16:colId xmlns:a16="http://schemas.microsoft.com/office/drawing/2014/main" val="614356084"/>
                    </a:ext>
                  </a:extLst>
                </a:gridCol>
              </a:tblGrid>
              <a:tr h="304112">
                <a:tc>
                  <a:txBody>
                    <a:bodyPr/>
                    <a:lstStyle/>
                    <a:p>
                      <a:pPr>
                        <a:lnSpc>
                          <a:spcPct val="107000"/>
                        </a:lnSpc>
                        <a:spcAft>
                          <a:spcPts val="800"/>
                        </a:spcAft>
                      </a:pPr>
                      <a:r>
                        <a:rPr lang="en-GB" sz="2200" b="1">
                          <a:effectLst/>
                          <a:latin typeface="Century Gothic" panose="020B0502020202020204" pitchFamily="34" charset="0"/>
                        </a:rPr>
                        <a:t>Material </a:t>
                      </a:r>
                      <a:endParaRPr lang="en-GB" sz="2200" b="1">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nSpc>
                          <a:spcPct val="107000"/>
                        </a:lnSpc>
                        <a:spcAft>
                          <a:spcPts val="800"/>
                        </a:spcAft>
                      </a:pPr>
                      <a:r>
                        <a:rPr lang="en-GB" sz="2200" b="1">
                          <a:effectLst/>
                          <a:latin typeface="Century Gothic" panose="020B0502020202020204" pitchFamily="34" charset="0"/>
                        </a:rPr>
                        <a:t>Repeats </a:t>
                      </a:r>
                      <a:endParaRPr lang="en-GB" sz="2200" b="1">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nSpc>
                          <a:spcPct val="107000"/>
                        </a:lnSpc>
                        <a:spcAft>
                          <a:spcPts val="800"/>
                        </a:spcAft>
                      </a:pPr>
                      <a:r>
                        <a:rPr lang="en-GB" sz="2200" b="1">
                          <a:effectLst/>
                          <a:latin typeface="Century Gothic" panose="020B0502020202020204" pitchFamily="34" charset="0"/>
                        </a:rPr>
                        <a:t>Force (N)</a:t>
                      </a:r>
                      <a:endParaRPr lang="en-GB" sz="2200" b="1">
                        <a:effectLst/>
                        <a:latin typeface="Century Gothic" panose="020B0502020202020204" pitchFamily="34" charset="0"/>
                        <a:ea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689578068"/>
                  </a:ext>
                </a:extLst>
              </a:tr>
              <a:tr h="305107">
                <a:tc rowSpan="3">
                  <a:txBody>
                    <a:bodyPr/>
                    <a:lstStyle/>
                    <a:p>
                      <a:pPr>
                        <a:lnSpc>
                          <a:spcPct val="107000"/>
                        </a:lnSpc>
                        <a:spcAft>
                          <a:spcPts val="800"/>
                        </a:spcAft>
                      </a:pPr>
                      <a:r>
                        <a:rPr lang="en-GB" sz="2200" b="1">
                          <a:effectLst/>
                          <a:latin typeface="Century Gothic" panose="020B0502020202020204" pitchFamily="34" charset="0"/>
                        </a:rPr>
                        <a:t>Carpet</a:t>
                      </a:r>
                      <a:endParaRPr lang="en-GB" sz="2200" b="1">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nSpc>
                          <a:spcPct val="107000"/>
                        </a:lnSpc>
                        <a:spcAft>
                          <a:spcPts val="800"/>
                        </a:spcAft>
                      </a:pPr>
                      <a:r>
                        <a:rPr lang="en-GB" sz="2200">
                          <a:effectLst/>
                          <a:latin typeface="Century Gothic" panose="020B0502020202020204" pitchFamily="34" charset="0"/>
                        </a:rPr>
                        <a:t>1</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2200">
                          <a:effectLst/>
                          <a:latin typeface="Century Gothic" panose="020B0502020202020204" pitchFamily="34" charset="0"/>
                        </a:rPr>
                        <a:t>3.0</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38045"/>
                  </a:ext>
                </a:extLst>
              </a:tr>
              <a:tr h="305107">
                <a:tc vMerge="1">
                  <a:txBody>
                    <a:bodyPr/>
                    <a:lstStyle/>
                    <a:p>
                      <a:endParaRPr lang="en-GB"/>
                    </a:p>
                  </a:txBody>
                  <a:tcPr/>
                </a:tc>
                <a:tc>
                  <a:txBody>
                    <a:bodyPr/>
                    <a:lstStyle/>
                    <a:p>
                      <a:pPr>
                        <a:lnSpc>
                          <a:spcPct val="107000"/>
                        </a:lnSpc>
                        <a:spcAft>
                          <a:spcPts val="800"/>
                        </a:spcAft>
                      </a:pPr>
                      <a:r>
                        <a:rPr lang="en-GB" sz="2200">
                          <a:effectLst/>
                          <a:latin typeface="Century Gothic" panose="020B0502020202020204" pitchFamily="34" charset="0"/>
                        </a:rPr>
                        <a:t>2</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2200">
                          <a:effectLst/>
                          <a:latin typeface="Century Gothic" panose="020B0502020202020204" pitchFamily="34" charset="0"/>
                        </a:rPr>
                        <a:t>2.8</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730070"/>
                  </a:ext>
                </a:extLst>
              </a:tr>
              <a:tr h="305107">
                <a:tc vMerge="1">
                  <a:txBody>
                    <a:bodyPr/>
                    <a:lstStyle/>
                    <a:p>
                      <a:endParaRPr lang="en-GB"/>
                    </a:p>
                  </a:txBody>
                  <a:tcPr/>
                </a:tc>
                <a:tc>
                  <a:txBody>
                    <a:bodyPr/>
                    <a:lstStyle/>
                    <a:p>
                      <a:pPr>
                        <a:lnSpc>
                          <a:spcPct val="107000"/>
                        </a:lnSpc>
                        <a:spcAft>
                          <a:spcPts val="800"/>
                        </a:spcAft>
                      </a:pPr>
                      <a:r>
                        <a:rPr lang="en-GB" sz="2200">
                          <a:effectLst/>
                          <a:latin typeface="Century Gothic" panose="020B0502020202020204" pitchFamily="34" charset="0"/>
                        </a:rPr>
                        <a:t>3</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2200">
                          <a:effectLst/>
                          <a:latin typeface="Century Gothic" panose="020B0502020202020204" pitchFamily="34" charset="0"/>
                        </a:rPr>
                        <a:t>3.2</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4983606"/>
                  </a:ext>
                </a:extLst>
              </a:tr>
              <a:tr h="305107">
                <a:tc rowSpan="3">
                  <a:txBody>
                    <a:bodyPr/>
                    <a:lstStyle/>
                    <a:p>
                      <a:pPr>
                        <a:lnSpc>
                          <a:spcPct val="107000"/>
                        </a:lnSpc>
                        <a:spcAft>
                          <a:spcPts val="800"/>
                        </a:spcAft>
                      </a:pPr>
                      <a:r>
                        <a:rPr lang="en-GB" sz="2200" b="1">
                          <a:effectLst/>
                          <a:latin typeface="Century Gothic" panose="020B0502020202020204" pitchFamily="34" charset="0"/>
                        </a:rPr>
                        <a:t>Wood</a:t>
                      </a:r>
                      <a:endParaRPr lang="en-GB" sz="2200" b="1">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nSpc>
                          <a:spcPct val="107000"/>
                        </a:lnSpc>
                        <a:spcAft>
                          <a:spcPts val="800"/>
                        </a:spcAft>
                      </a:pPr>
                      <a:r>
                        <a:rPr lang="en-GB" sz="2200">
                          <a:effectLst/>
                          <a:latin typeface="Century Gothic" panose="020B0502020202020204" pitchFamily="34" charset="0"/>
                        </a:rPr>
                        <a:t>1</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2200">
                          <a:effectLst/>
                          <a:latin typeface="Century Gothic" panose="020B0502020202020204" pitchFamily="34" charset="0"/>
                        </a:rPr>
                        <a:t>2.5</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11669441"/>
                  </a:ext>
                </a:extLst>
              </a:tr>
              <a:tr h="305107">
                <a:tc vMerge="1">
                  <a:txBody>
                    <a:bodyPr/>
                    <a:lstStyle/>
                    <a:p>
                      <a:endParaRPr lang="en-GB"/>
                    </a:p>
                  </a:txBody>
                  <a:tcPr/>
                </a:tc>
                <a:tc>
                  <a:txBody>
                    <a:bodyPr/>
                    <a:lstStyle/>
                    <a:p>
                      <a:pPr>
                        <a:lnSpc>
                          <a:spcPct val="107000"/>
                        </a:lnSpc>
                        <a:spcAft>
                          <a:spcPts val="800"/>
                        </a:spcAft>
                      </a:pPr>
                      <a:r>
                        <a:rPr lang="en-GB" sz="2200">
                          <a:effectLst/>
                          <a:latin typeface="Century Gothic" panose="020B0502020202020204" pitchFamily="34" charset="0"/>
                        </a:rPr>
                        <a:t>2</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2200">
                          <a:effectLst/>
                          <a:latin typeface="Century Gothic" panose="020B0502020202020204" pitchFamily="34" charset="0"/>
                        </a:rPr>
                        <a:t>2.4</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5987985"/>
                  </a:ext>
                </a:extLst>
              </a:tr>
              <a:tr h="305107">
                <a:tc vMerge="1">
                  <a:txBody>
                    <a:bodyPr/>
                    <a:lstStyle/>
                    <a:p>
                      <a:endParaRPr lang="en-GB"/>
                    </a:p>
                  </a:txBody>
                  <a:tcPr>
                    <a:lnT w="12700" cap="flat" cmpd="sng" algn="ctr">
                      <a:solidFill>
                        <a:schemeClr val="tx1"/>
                      </a:solidFill>
                      <a:prstDash val="solid"/>
                      <a:round/>
                      <a:headEnd type="none" w="med" len="med"/>
                      <a:tailEnd type="none" w="med" len="med"/>
                    </a:lnT>
                  </a:tcPr>
                </a:tc>
                <a:tc>
                  <a:txBody>
                    <a:bodyPr/>
                    <a:lstStyle/>
                    <a:p>
                      <a:pPr>
                        <a:lnSpc>
                          <a:spcPct val="107000"/>
                        </a:lnSpc>
                        <a:spcAft>
                          <a:spcPts val="800"/>
                        </a:spcAft>
                      </a:pPr>
                      <a:r>
                        <a:rPr lang="en-GB" sz="2200">
                          <a:effectLst/>
                          <a:latin typeface="Century Gothic" panose="020B0502020202020204" pitchFamily="34" charset="0"/>
                        </a:rPr>
                        <a:t>4</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2200">
                          <a:effectLst/>
                          <a:latin typeface="Century Gothic" panose="020B0502020202020204" pitchFamily="34" charset="0"/>
                        </a:rPr>
                        <a:t>2.3</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8619260"/>
                  </a:ext>
                </a:extLst>
              </a:tr>
              <a:tr h="305107">
                <a:tc rowSpan="3">
                  <a:txBody>
                    <a:bodyPr/>
                    <a:lstStyle/>
                    <a:p>
                      <a:pPr>
                        <a:lnSpc>
                          <a:spcPct val="107000"/>
                        </a:lnSpc>
                        <a:spcAft>
                          <a:spcPts val="800"/>
                        </a:spcAft>
                      </a:pPr>
                      <a:r>
                        <a:rPr lang="en-GB" sz="2200" b="1">
                          <a:effectLst/>
                          <a:latin typeface="Century Gothic" panose="020B0502020202020204" pitchFamily="34" charset="0"/>
                        </a:rPr>
                        <a:t>Metal</a:t>
                      </a:r>
                      <a:endParaRPr lang="en-GB" sz="2200" b="1">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nSpc>
                          <a:spcPct val="107000"/>
                        </a:lnSpc>
                        <a:spcAft>
                          <a:spcPts val="800"/>
                        </a:spcAft>
                      </a:pPr>
                      <a:r>
                        <a:rPr lang="en-GB" sz="2200">
                          <a:effectLst/>
                          <a:latin typeface="Century Gothic" panose="020B0502020202020204" pitchFamily="34" charset="0"/>
                        </a:rPr>
                        <a:t>1</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2200">
                          <a:effectLst/>
                          <a:latin typeface="Century Gothic" panose="020B0502020202020204" pitchFamily="34" charset="0"/>
                        </a:rPr>
                        <a:t>1.2</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21211971"/>
                  </a:ext>
                </a:extLst>
              </a:tr>
              <a:tr h="305107">
                <a:tc vMerge="1">
                  <a:txBody>
                    <a:bodyPr/>
                    <a:lstStyle/>
                    <a:p>
                      <a:endParaRPr lang="en-GB"/>
                    </a:p>
                  </a:txBody>
                  <a:tcPr/>
                </a:tc>
                <a:tc>
                  <a:txBody>
                    <a:bodyPr/>
                    <a:lstStyle/>
                    <a:p>
                      <a:pPr>
                        <a:lnSpc>
                          <a:spcPct val="107000"/>
                        </a:lnSpc>
                        <a:spcAft>
                          <a:spcPts val="800"/>
                        </a:spcAft>
                      </a:pPr>
                      <a:r>
                        <a:rPr lang="en-GB" sz="2200">
                          <a:effectLst/>
                          <a:latin typeface="Century Gothic" panose="020B0502020202020204" pitchFamily="34" charset="0"/>
                        </a:rPr>
                        <a:t>2</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2200">
                          <a:effectLst/>
                          <a:latin typeface="Century Gothic" panose="020B0502020202020204" pitchFamily="34" charset="0"/>
                        </a:rPr>
                        <a:t>1.2</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48136033"/>
                  </a:ext>
                </a:extLst>
              </a:tr>
              <a:tr h="305107">
                <a:tc vMerge="1">
                  <a:txBody>
                    <a:bodyPr/>
                    <a:lstStyle/>
                    <a:p>
                      <a:endParaRPr lang="en-GB"/>
                    </a:p>
                  </a:txBody>
                  <a:tcPr/>
                </a:tc>
                <a:tc>
                  <a:txBody>
                    <a:bodyPr/>
                    <a:lstStyle/>
                    <a:p>
                      <a:pPr>
                        <a:lnSpc>
                          <a:spcPct val="107000"/>
                        </a:lnSpc>
                        <a:spcAft>
                          <a:spcPts val="800"/>
                        </a:spcAft>
                      </a:pPr>
                      <a:r>
                        <a:rPr lang="en-GB" sz="2200">
                          <a:effectLst/>
                          <a:latin typeface="Century Gothic" panose="020B0502020202020204" pitchFamily="34" charset="0"/>
                        </a:rPr>
                        <a:t>3</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07000"/>
                        </a:lnSpc>
                        <a:spcAft>
                          <a:spcPts val="800"/>
                        </a:spcAft>
                      </a:pPr>
                      <a:r>
                        <a:rPr lang="en-GB" sz="2200">
                          <a:effectLst/>
                          <a:latin typeface="Century Gothic" panose="020B0502020202020204" pitchFamily="34" charset="0"/>
                        </a:rPr>
                        <a:t>1.3</a:t>
                      </a:r>
                      <a:endParaRPr lang="en-GB" sz="2200">
                        <a:effectLst/>
                        <a:latin typeface="Century Gothic" panose="020B0502020202020204" pitchFamily="34" charset="0"/>
                        <a:ea typeface="Calibri" panose="020F0502020204030204" pitchFamily="34" charset="0"/>
                      </a:endParaRPr>
                    </a:p>
                  </a:txBody>
                  <a:tcPr marL="68580" marR="68580" marT="0" marB="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0487885"/>
                  </a:ext>
                </a:extLst>
              </a:tr>
            </a:tbl>
          </a:graphicData>
        </a:graphic>
      </p:graphicFrame>
      <p:sp>
        <p:nvSpPr>
          <p:cNvPr id="6" name="Rectangle 1">
            <a:extLst>
              <a:ext uri="{FF2B5EF4-FFF2-40B4-BE49-F238E27FC236}">
                <a16:creationId xmlns:a16="http://schemas.microsoft.com/office/drawing/2014/main" id="{5BD90D8E-32B5-0148-AFCA-FFDF8454DEF5}"/>
              </a:ext>
            </a:extLst>
          </p:cNvPr>
          <p:cNvSpPr>
            <a:spLocks noChangeArrowheads="1"/>
          </p:cNvSpPr>
          <p:nvPr/>
        </p:nvSpPr>
        <p:spPr bwMode="auto">
          <a:xfrm>
            <a:off x="491874" y="2187195"/>
            <a:ext cx="617103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tabLst/>
            </a:pPr>
            <a:r>
              <a:rPr kumimoji="0" lang="en-US" altLang="en-US" sz="2400" b="0" i="0" u="none" strike="noStrike" cap="none" normalizeH="0" baseline="0">
                <a:ln>
                  <a:noFill/>
                </a:ln>
                <a:solidFill>
                  <a:srgbClr val="000000"/>
                </a:solidFill>
                <a:effectLst/>
                <a:latin typeface="Century Gothic" panose="020B0502020202020204" pitchFamily="34" charset="0"/>
                <a:ea typeface="Calibri" panose="020F0502020204030204" pitchFamily="34" charset="0"/>
              </a:rPr>
              <a:t>Calculate the mean and estimate the uncertainty of </a:t>
            </a:r>
            <a:r>
              <a:rPr lang="en-US" altLang="en-US" sz="2400">
                <a:solidFill>
                  <a:srgbClr val="000000"/>
                </a:solidFill>
                <a:latin typeface="Century Gothic" panose="020B0502020202020204" pitchFamily="34" charset="0"/>
                <a:ea typeface="Calibri" panose="020F0502020204030204" pitchFamily="34" charset="0"/>
              </a:rPr>
              <a:t>each set of data.</a:t>
            </a:r>
          </a:p>
        </p:txBody>
      </p:sp>
      <p:sp>
        <p:nvSpPr>
          <p:cNvPr id="7" name="TextBox 6">
            <a:extLst>
              <a:ext uri="{FF2B5EF4-FFF2-40B4-BE49-F238E27FC236}">
                <a16:creationId xmlns:a16="http://schemas.microsoft.com/office/drawing/2014/main" id="{33139820-BCFA-D74D-B498-D6707F479712}"/>
              </a:ext>
            </a:extLst>
          </p:cNvPr>
          <p:cNvSpPr txBox="1"/>
          <p:nvPr/>
        </p:nvSpPr>
        <p:spPr>
          <a:xfrm>
            <a:off x="491874" y="789257"/>
            <a:ext cx="5037221" cy="1200329"/>
          </a:xfrm>
          <a:prstGeom prst="rect">
            <a:avLst/>
          </a:prstGeom>
          <a:noFill/>
        </p:spPr>
        <p:txBody>
          <a:bodyPr wrap="square" rtlCol="0">
            <a:spAutoFit/>
          </a:bodyPr>
          <a:lstStyle/>
          <a:p>
            <a:r>
              <a:rPr lang="en-GB" sz="2400">
                <a:latin typeface="Century Gothic" panose="020B0502020202020204" pitchFamily="34" charset="0"/>
              </a:rPr>
              <a:t>A student investigated the friction generated by different surfaces.</a:t>
            </a:r>
          </a:p>
        </p:txBody>
      </p:sp>
      <mc:AlternateContent xmlns:mc="http://schemas.openxmlformats.org/markup-compatibility/2006" xmlns:a14="http://schemas.microsoft.com/office/drawing/2010/main">
        <mc:Choice Requires="a14">
          <p:sp>
            <p:nvSpPr>
              <p:cNvPr id="9" name="Google Shape;100;p2">
                <a:extLst>
                  <a:ext uri="{FF2B5EF4-FFF2-40B4-BE49-F238E27FC236}">
                    <a16:creationId xmlns:a16="http://schemas.microsoft.com/office/drawing/2014/main" id="{D0B8846A-4D76-0A4E-950F-8B72AFA35633}"/>
                  </a:ext>
                </a:extLst>
              </p:cNvPr>
              <p:cNvSpPr txBox="1"/>
              <p:nvPr/>
            </p:nvSpPr>
            <p:spPr>
              <a:xfrm>
                <a:off x="752433" y="3839809"/>
                <a:ext cx="2604252" cy="273292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000" dirty="0">
                    <a:solidFill>
                      <a:schemeClr val="accent1"/>
                    </a:solidFill>
                    <a:latin typeface="Century Gothic" panose="020B0502020202020204" pitchFamily="34" charset="0"/>
                    <a:ea typeface="Century Gothic"/>
                    <a:cs typeface="Century Gothic"/>
                    <a:sym typeface="Century Gothic"/>
                  </a:rPr>
                  <a:t>Carpet:</a:t>
                </a:r>
              </a:p>
              <a:p>
                <a:pPr marL="0" marR="0" lvl="0" indent="0" algn="l" rtl="0">
                  <a:spcBef>
                    <a:spcPts val="0"/>
                  </a:spcBef>
                  <a:spcAft>
                    <a:spcPts val="0"/>
                  </a:spcAft>
                  <a:buNone/>
                </a:pPr>
                <a:r>
                  <a:rPr lang="en-GB" sz="2000" dirty="0">
                    <a:solidFill>
                      <a:schemeClr val="accent1"/>
                    </a:solidFill>
                    <a:latin typeface="Century Gothic" panose="020B0502020202020204" pitchFamily="34" charset="0"/>
                    <a:sym typeface="Century Gothic"/>
                  </a:rPr>
                  <a:t>Mean = </a:t>
                </a:r>
                <a14:m>
                  <m:oMath xmlns:m="http://schemas.openxmlformats.org/officeDocument/2006/math">
                    <m:f>
                      <m:fPr>
                        <m:ctrlPr>
                          <a:rPr lang="en-GB" sz="2000" i="1" smtClean="0">
                            <a:solidFill>
                              <a:schemeClr val="accent1"/>
                            </a:solidFill>
                            <a:latin typeface="Cambria Math" panose="02040503050406030204" pitchFamily="18" charset="0"/>
                            <a:sym typeface="Century Gothic"/>
                          </a:rPr>
                        </m:ctrlPr>
                      </m:fPr>
                      <m:num>
                        <m:r>
                          <a:rPr lang="en-GB" sz="2000" b="0" i="1" smtClean="0">
                            <a:solidFill>
                              <a:schemeClr val="accent1"/>
                            </a:solidFill>
                            <a:latin typeface="Cambria Math" panose="02040503050406030204" pitchFamily="18" charset="0"/>
                            <a:sym typeface="Century Gothic"/>
                          </a:rPr>
                          <m:t>3.0+2.8+3.2</m:t>
                        </m:r>
                      </m:num>
                      <m:den>
                        <m:r>
                          <a:rPr lang="en-GB" sz="2000" b="0" i="1" smtClean="0">
                            <a:solidFill>
                              <a:schemeClr val="accent1"/>
                            </a:solidFill>
                            <a:latin typeface="Cambria Math" panose="02040503050406030204" pitchFamily="18" charset="0"/>
                            <a:sym typeface="Century Gothic"/>
                          </a:rPr>
                          <m:t>3</m:t>
                        </m:r>
                      </m:den>
                    </m:f>
                  </m:oMath>
                </a14:m>
                <a:endParaRPr lang="en-GB" sz="2000" dirty="0">
                  <a:solidFill>
                    <a:schemeClr val="accent1"/>
                  </a:solidFill>
                  <a:latin typeface="Century Gothic" panose="020B0502020202020204" pitchFamily="34" charset="0"/>
                </a:endParaRPr>
              </a:p>
              <a:p>
                <a:pPr marL="0" marR="0" lvl="0" indent="0" algn="l" rtl="0">
                  <a:spcBef>
                    <a:spcPts val="0"/>
                  </a:spcBef>
                  <a:spcAft>
                    <a:spcPts val="0"/>
                  </a:spcAft>
                  <a:buNone/>
                </a:pPr>
                <a:r>
                  <a:rPr lang="en-GB" sz="2000" dirty="0">
                    <a:solidFill>
                      <a:schemeClr val="accent1"/>
                    </a:solidFill>
                    <a:latin typeface="Century Gothic" panose="020B0502020202020204" pitchFamily="34" charset="0"/>
                  </a:rPr>
                  <a:t>Mean = 3.0 N</a:t>
                </a:r>
              </a:p>
              <a:p>
                <a:pPr marL="0" marR="0" lvl="0" indent="0" algn="l" rtl="0">
                  <a:spcBef>
                    <a:spcPts val="0"/>
                  </a:spcBef>
                  <a:spcAft>
                    <a:spcPts val="0"/>
                  </a:spcAft>
                  <a:buNone/>
                </a:pPr>
                <a:r>
                  <a:rPr lang="en-GB" sz="2000" dirty="0">
                    <a:solidFill>
                      <a:schemeClr val="accent1"/>
                    </a:solidFill>
                    <a:latin typeface="Century Gothic" panose="020B0502020202020204" pitchFamily="34" charset="0"/>
                  </a:rPr>
                  <a:t>Range = 3.2-2.8</a:t>
                </a:r>
              </a:p>
              <a:p>
                <a:pPr marL="0" marR="0" lvl="0" indent="0" algn="l" rtl="0">
                  <a:spcBef>
                    <a:spcPts val="0"/>
                  </a:spcBef>
                  <a:spcAft>
                    <a:spcPts val="0"/>
                  </a:spcAft>
                  <a:buNone/>
                </a:pPr>
                <a:r>
                  <a:rPr lang="en-GB" sz="2000" dirty="0">
                    <a:solidFill>
                      <a:schemeClr val="accent1"/>
                    </a:solidFill>
                    <a:latin typeface="Century Gothic" panose="020B0502020202020204" pitchFamily="34" charset="0"/>
                  </a:rPr>
                  <a:t>Range = 0.4</a:t>
                </a:r>
              </a:p>
              <a:p>
                <a:pPr marL="0" marR="0" lvl="0" indent="0" algn="l" rtl="0">
                  <a:spcBef>
                    <a:spcPts val="0"/>
                  </a:spcBef>
                  <a:spcAft>
                    <a:spcPts val="0"/>
                  </a:spcAft>
                  <a:buNone/>
                </a:pPr>
                <a:r>
                  <a:rPr lang="en-GB" sz="2000" dirty="0">
                    <a:solidFill>
                      <a:schemeClr val="accent1"/>
                    </a:solidFill>
                    <a:latin typeface="Century Gothic" panose="020B0502020202020204" pitchFamily="34" charset="0"/>
                  </a:rPr>
                  <a:t>Uncertainty = </a:t>
                </a:r>
                <a14:m>
                  <m:oMath xmlns:m="http://schemas.openxmlformats.org/officeDocument/2006/math">
                    <m:f>
                      <m:fPr>
                        <m:ctrlPr>
                          <a:rPr lang="en-GB" sz="2000" i="1" smtClean="0">
                            <a:solidFill>
                              <a:schemeClr val="accent1"/>
                            </a:solidFill>
                            <a:latin typeface="Cambria Math" panose="02040503050406030204" pitchFamily="18" charset="0"/>
                          </a:rPr>
                        </m:ctrlPr>
                      </m:fPr>
                      <m:num>
                        <m:r>
                          <a:rPr lang="en-GB" sz="2000" b="0" i="1" smtClean="0">
                            <a:solidFill>
                              <a:schemeClr val="accent1"/>
                            </a:solidFill>
                            <a:latin typeface="Cambria Math" panose="02040503050406030204" pitchFamily="18" charset="0"/>
                          </a:rPr>
                          <m:t>𝑅𝑎𝑛𝑔𝑒</m:t>
                        </m:r>
                      </m:num>
                      <m:den>
                        <m:r>
                          <a:rPr lang="en-GB" sz="2000" b="0" i="1" smtClean="0">
                            <a:solidFill>
                              <a:schemeClr val="accent1"/>
                            </a:solidFill>
                            <a:latin typeface="Cambria Math" panose="02040503050406030204" pitchFamily="18" charset="0"/>
                          </a:rPr>
                          <m:t>2</m:t>
                        </m:r>
                      </m:den>
                    </m:f>
                  </m:oMath>
                </a14:m>
                <a:endParaRPr lang="en-GB" sz="2000" dirty="0">
                  <a:solidFill>
                    <a:schemeClr val="accent1"/>
                  </a:solidFill>
                  <a:latin typeface="Century Gothic" panose="020B0502020202020204" pitchFamily="34" charset="0"/>
                </a:endParaRPr>
              </a:p>
              <a:p>
                <a:pPr marL="0" marR="0" lvl="0" indent="0" algn="l" rtl="0">
                  <a:spcBef>
                    <a:spcPts val="0"/>
                  </a:spcBef>
                  <a:spcAft>
                    <a:spcPts val="0"/>
                  </a:spcAft>
                  <a:buNone/>
                </a:pPr>
                <a:r>
                  <a:rPr lang="en-GB" sz="2000" dirty="0">
                    <a:solidFill>
                      <a:schemeClr val="accent1"/>
                    </a:solidFill>
                    <a:latin typeface="Century Gothic" panose="020B0502020202020204" pitchFamily="34" charset="0"/>
                  </a:rPr>
                  <a:t>Uncertainty = 0.2 N</a:t>
                </a:r>
              </a:p>
              <a:p>
                <a:pPr marL="0" marR="0" lvl="0" indent="0" algn="l" rtl="0">
                  <a:spcBef>
                    <a:spcPts val="0"/>
                  </a:spcBef>
                  <a:spcAft>
                    <a:spcPts val="0"/>
                  </a:spcAft>
                  <a:buNone/>
                </a:pPr>
                <a:r>
                  <a:rPr lang="en-GB" sz="2000" b="1" dirty="0">
                    <a:solidFill>
                      <a:schemeClr val="accent1"/>
                    </a:solidFill>
                    <a:latin typeface="Century Gothic" panose="020B0502020202020204" pitchFamily="34" charset="0"/>
                  </a:rPr>
                  <a:t>Mean = 3.0 N</a:t>
                </a:r>
                <a14:m>
                  <m:oMath xmlns:m="http://schemas.openxmlformats.org/officeDocument/2006/math">
                    <m:r>
                      <a:rPr lang="en-GB" sz="2000" b="1" i="0" smtClean="0">
                        <a:solidFill>
                          <a:schemeClr val="accent1"/>
                        </a:solidFill>
                        <a:latin typeface="Cambria Math" panose="02040503050406030204" pitchFamily="18" charset="0"/>
                        <a:ea typeface="Cambria Math" panose="02040503050406030204" pitchFamily="18" charset="0"/>
                      </a:rPr>
                      <m:t> </m:t>
                    </m:r>
                    <m:r>
                      <a:rPr lang="en-GB" sz="2000" b="1" i="1" smtClean="0">
                        <a:solidFill>
                          <a:schemeClr val="accent1"/>
                        </a:solidFill>
                        <a:latin typeface="Cambria Math" panose="02040503050406030204" pitchFamily="18" charset="0"/>
                        <a:ea typeface="Cambria Math" panose="02040503050406030204" pitchFamily="18" charset="0"/>
                      </a:rPr>
                      <m:t>±</m:t>
                    </m:r>
                  </m:oMath>
                </a14:m>
                <a:r>
                  <a:rPr lang="en-GB" sz="2000" b="1" dirty="0">
                    <a:solidFill>
                      <a:schemeClr val="accent1"/>
                    </a:solidFill>
                    <a:latin typeface="Century Gothic" panose="020B0502020202020204" pitchFamily="34" charset="0"/>
                  </a:rPr>
                  <a:t> 0.2 N</a:t>
                </a:r>
              </a:p>
            </p:txBody>
          </p:sp>
        </mc:Choice>
        <mc:Fallback xmlns="">
          <p:sp>
            <p:nvSpPr>
              <p:cNvPr id="9" name="Google Shape;100;p2">
                <a:extLst>
                  <a:ext uri="{FF2B5EF4-FFF2-40B4-BE49-F238E27FC236}">
                    <a16:creationId xmlns:a16="http://schemas.microsoft.com/office/drawing/2014/main" id="{D0B8846A-4D76-0A4E-950F-8B72AFA35633}"/>
                  </a:ext>
                </a:extLst>
              </p:cNvPr>
              <p:cNvSpPr txBox="1">
                <a:spLocks noRot="1" noChangeAspect="1" noMove="1" noResize="1" noEditPoints="1" noAdjustHandles="1" noChangeArrowheads="1" noChangeShapeType="1" noTextEdit="1"/>
              </p:cNvSpPr>
              <p:nvPr/>
            </p:nvSpPr>
            <p:spPr>
              <a:xfrm>
                <a:off x="752433" y="3839809"/>
                <a:ext cx="2604252" cy="2732928"/>
              </a:xfrm>
              <a:prstGeom prst="rect">
                <a:avLst/>
              </a:prstGeom>
              <a:blipFill>
                <a:blip r:embed="rId3"/>
                <a:stretch>
                  <a:fillRect l="-5825" t="-2778" r="-3883" b="-416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Google Shape;100;p2">
                <a:extLst>
                  <a:ext uri="{FF2B5EF4-FFF2-40B4-BE49-F238E27FC236}">
                    <a16:creationId xmlns:a16="http://schemas.microsoft.com/office/drawing/2014/main" id="{98BCD235-0A42-544B-A656-EAE44CDA0E4F}"/>
                  </a:ext>
                </a:extLst>
              </p:cNvPr>
              <p:cNvSpPr txBox="1"/>
              <p:nvPr/>
            </p:nvSpPr>
            <p:spPr>
              <a:xfrm>
                <a:off x="3787881" y="3839809"/>
                <a:ext cx="2604252" cy="273292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000">
                    <a:solidFill>
                      <a:schemeClr val="accent1"/>
                    </a:solidFill>
                    <a:latin typeface="Century Gothic" panose="020B0502020202020204" pitchFamily="34" charset="0"/>
                    <a:ea typeface="Century Gothic"/>
                    <a:cs typeface="Century Gothic"/>
                    <a:sym typeface="Century Gothic"/>
                  </a:rPr>
                  <a:t>Wood:</a:t>
                </a:r>
              </a:p>
              <a:p>
                <a:pPr marL="0" marR="0" lvl="0" indent="0" algn="l" rtl="0">
                  <a:spcBef>
                    <a:spcPts val="0"/>
                  </a:spcBef>
                  <a:spcAft>
                    <a:spcPts val="0"/>
                  </a:spcAft>
                  <a:buNone/>
                </a:pPr>
                <a:r>
                  <a:rPr lang="en-GB" sz="2000">
                    <a:solidFill>
                      <a:schemeClr val="accent1"/>
                    </a:solidFill>
                    <a:latin typeface="Century Gothic" panose="020B0502020202020204" pitchFamily="34" charset="0"/>
                    <a:sym typeface="Century Gothic"/>
                  </a:rPr>
                  <a:t>Mean = </a:t>
                </a:r>
                <a14:m>
                  <m:oMath xmlns:m="http://schemas.openxmlformats.org/officeDocument/2006/math">
                    <m:f>
                      <m:fPr>
                        <m:ctrlPr>
                          <a:rPr lang="en-GB" sz="2000" i="1" smtClean="0">
                            <a:solidFill>
                              <a:schemeClr val="accent1"/>
                            </a:solidFill>
                            <a:latin typeface="Cambria Math" panose="02040503050406030204" pitchFamily="18" charset="0"/>
                            <a:sym typeface="Century Gothic"/>
                          </a:rPr>
                        </m:ctrlPr>
                      </m:fPr>
                      <m:num>
                        <m:r>
                          <a:rPr lang="en-GB" sz="2000" b="0" i="1" smtClean="0">
                            <a:solidFill>
                              <a:schemeClr val="accent1"/>
                            </a:solidFill>
                            <a:latin typeface="Cambria Math" panose="02040503050406030204" pitchFamily="18" charset="0"/>
                            <a:sym typeface="Century Gothic"/>
                          </a:rPr>
                          <m:t>2.5+2.4+2.3</m:t>
                        </m:r>
                      </m:num>
                      <m:den>
                        <m:r>
                          <a:rPr lang="en-GB" sz="2000" b="0" i="1" smtClean="0">
                            <a:solidFill>
                              <a:schemeClr val="accent1"/>
                            </a:solidFill>
                            <a:latin typeface="Cambria Math" panose="02040503050406030204" pitchFamily="18" charset="0"/>
                            <a:sym typeface="Century Gothic"/>
                          </a:rPr>
                          <m:t>3</m:t>
                        </m:r>
                      </m:den>
                    </m:f>
                  </m:oMath>
                </a14:m>
                <a:endParaRPr lang="en-GB" sz="2000">
                  <a:solidFill>
                    <a:schemeClr val="accent1"/>
                  </a:solidFill>
                  <a:latin typeface="Century Gothic" panose="020B0502020202020204" pitchFamily="34" charset="0"/>
                </a:endParaRPr>
              </a:p>
              <a:p>
                <a:pPr marL="0" marR="0" lvl="0" indent="0" algn="l" rtl="0">
                  <a:spcBef>
                    <a:spcPts val="0"/>
                  </a:spcBef>
                  <a:spcAft>
                    <a:spcPts val="0"/>
                  </a:spcAft>
                  <a:buNone/>
                </a:pPr>
                <a:r>
                  <a:rPr lang="en-GB" sz="2000">
                    <a:solidFill>
                      <a:schemeClr val="accent1"/>
                    </a:solidFill>
                    <a:latin typeface="Century Gothic" panose="020B0502020202020204" pitchFamily="34" charset="0"/>
                  </a:rPr>
                  <a:t>Mean = 2.4 N</a:t>
                </a:r>
              </a:p>
              <a:p>
                <a:pPr marL="0" marR="0" lvl="0" indent="0" algn="l" rtl="0">
                  <a:spcBef>
                    <a:spcPts val="0"/>
                  </a:spcBef>
                  <a:spcAft>
                    <a:spcPts val="0"/>
                  </a:spcAft>
                  <a:buNone/>
                </a:pPr>
                <a:r>
                  <a:rPr lang="en-GB" sz="2000">
                    <a:solidFill>
                      <a:schemeClr val="accent1"/>
                    </a:solidFill>
                    <a:latin typeface="Century Gothic" panose="020B0502020202020204" pitchFamily="34" charset="0"/>
                  </a:rPr>
                  <a:t>Range = 2.5-2.3</a:t>
                </a:r>
              </a:p>
              <a:p>
                <a:pPr marL="0" marR="0" lvl="0" indent="0" algn="l" rtl="0">
                  <a:spcBef>
                    <a:spcPts val="0"/>
                  </a:spcBef>
                  <a:spcAft>
                    <a:spcPts val="0"/>
                  </a:spcAft>
                  <a:buNone/>
                </a:pPr>
                <a:r>
                  <a:rPr lang="en-GB" sz="2000">
                    <a:solidFill>
                      <a:schemeClr val="accent1"/>
                    </a:solidFill>
                    <a:latin typeface="Century Gothic" panose="020B0502020202020204" pitchFamily="34" charset="0"/>
                  </a:rPr>
                  <a:t>Range = 0.2</a:t>
                </a:r>
              </a:p>
              <a:p>
                <a:pPr marL="0" marR="0" lvl="0" indent="0" algn="l" rtl="0">
                  <a:spcBef>
                    <a:spcPts val="0"/>
                  </a:spcBef>
                  <a:spcAft>
                    <a:spcPts val="0"/>
                  </a:spcAft>
                  <a:buNone/>
                </a:pPr>
                <a:r>
                  <a:rPr lang="en-GB" sz="2000">
                    <a:solidFill>
                      <a:schemeClr val="accent1"/>
                    </a:solidFill>
                    <a:latin typeface="Century Gothic" panose="020B0502020202020204" pitchFamily="34" charset="0"/>
                  </a:rPr>
                  <a:t>Uncertainty = </a:t>
                </a:r>
                <a14:m>
                  <m:oMath xmlns:m="http://schemas.openxmlformats.org/officeDocument/2006/math">
                    <m:f>
                      <m:fPr>
                        <m:ctrlPr>
                          <a:rPr lang="en-GB" sz="2000" i="1" smtClean="0">
                            <a:solidFill>
                              <a:schemeClr val="accent1"/>
                            </a:solidFill>
                            <a:latin typeface="Cambria Math" panose="02040503050406030204" pitchFamily="18" charset="0"/>
                          </a:rPr>
                        </m:ctrlPr>
                      </m:fPr>
                      <m:num>
                        <m:r>
                          <a:rPr lang="en-GB" sz="2000" b="0" i="1" smtClean="0">
                            <a:solidFill>
                              <a:schemeClr val="accent1"/>
                            </a:solidFill>
                            <a:latin typeface="Cambria Math" panose="02040503050406030204" pitchFamily="18" charset="0"/>
                          </a:rPr>
                          <m:t>𝑅𝑎𝑛𝑔𝑒</m:t>
                        </m:r>
                      </m:num>
                      <m:den>
                        <m:r>
                          <a:rPr lang="en-GB" sz="2000" b="0" i="1" smtClean="0">
                            <a:solidFill>
                              <a:schemeClr val="accent1"/>
                            </a:solidFill>
                            <a:latin typeface="Cambria Math" panose="02040503050406030204" pitchFamily="18" charset="0"/>
                          </a:rPr>
                          <m:t>2</m:t>
                        </m:r>
                      </m:den>
                    </m:f>
                  </m:oMath>
                </a14:m>
                <a:endParaRPr lang="en-GB" sz="2000">
                  <a:solidFill>
                    <a:schemeClr val="accent1"/>
                  </a:solidFill>
                  <a:latin typeface="Century Gothic" panose="020B0502020202020204" pitchFamily="34" charset="0"/>
                </a:endParaRPr>
              </a:p>
              <a:p>
                <a:pPr marL="0" marR="0" lvl="0" indent="0" algn="l" rtl="0">
                  <a:spcBef>
                    <a:spcPts val="0"/>
                  </a:spcBef>
                  <a:spcAft>
                    <a:spcPts val="0"/>
                  </a:spcAft>
                  <a:buNone/>
                </a:pPr>
                <a:r>
                  <a:rPr lang="en-GB" sz="2000">
                    <a:solidFill>
                      <a:schemeClr val="accent1"/>
                    </a:solidFill>
                    <a:latin typeface="Century Gothic" panose="020B0502020202020204" pitchFamily="34" charset="0"/>
                  </a:rPr>
                  <a:t>Uncertainty = 0.1 N</a:t>
                </a:r>
              </a:p>
              <a:p>
                <a:pPr marL="0" marR="0" lvl="0" indent="0" algn="l" rtl="0">
                  <a:spcBef>
                    <a:spcPts val="0"/>
                  </a:spcBef>
                  <a:spcAft>
                    <a:spcPts val="0"/>
                  </a:spcAft>
                  <a:buNone/>
                </a:pPr>
                <a:r>
                  <a:rPr lang="en-GB" sz="2000" b="1">
                    <a:solidFill>
                      <a:schemeClr val="accent1"/>
                    </a:solidFill>
                    <a:latin typeface="Century Gothic" panose="020B0502020202020204" pitchFamily="34" charset="0"/>
                  </a:rPr>
                  <a:t>Mean = 2.4 N</a:t>
                </a:r>
                <a14:m>
                  <m:oMath xmlns:m="http://schemas.openxmlformats.org/officeDocument/2006/math">
                    <m:r>
                      <a:rPr lang="en-GB" sz="2000" b="1" i="0" smtClean="0">
                        <a:solidFill>
                          <a:schemeClr val="accent1"/>
                        </a:solidFill>
                        <a:latin typeface="Cambria Math" panose="02040503050406030204" pitchFamily="18" charset="0"/>
                        <a:ea typeface="Cambria Math" panose="02040503050406030204" pitchFamily="18" charset="0"/>
                      </a:rPr>
                      <m:t> </m:t>
                    </m:r>
                    <m:r>
                      <a:rPr lang="en-GB" sz="2000" b="1" i="1" smtClean="0">
                        <a:solidFill>
                          <a:schemeClr val="accent1"/>
                        </a:solidFill>
                        <a:latin typeface="Cambria Math" panose="02040503050406030204" pitchFamily="18" charset="0"/>
                        <a:ea typeface="Cambria Math" panose="02040503050406030204" pitchFamily="18" charset="0"/>
                      </a:rPr>
                      <m:t>±</m:t>
                    </m:r>
                  </m:oMath>
                </a14:m>
                <a:r>
                  <a:rPr lang="en-GB" sz="2000" b="1">
                    <a:solidFill>
                      <a:schemeClr val="accent1"/>
                    </a:solidFill>
                    <a:latin typeface="Century Gothic" panose="020B0502020202020204" pitchFamily="34" charset="0"/>
                  </a:rPr>
                  <a:t> 0.1 N</a:t>
                </a:r>
              </a:p>
            </p:txBody>
          </p:sp>
        </mc:Choice>
        <mc:Fallback xmlns="">
          <p:sp>
            <p:nvSpPr>
              <p:cNvPr id="10" name="Google Shape;100;p2">
                <a:extLst>
                  <a:ext uri="{FF2B5EF4-FFF2-40B4-BE49-F238E27FC236}">
                    <a16:creationId xmlns:a16="http://schemas.microsoft.com/office/drawing/2014/main" id="{98BCD235-0A42-544B-A656-EAE44CDA0E4F}"/>
                  </a:ext>
                </a:extLst>
              </p:cNvPr>
              <p:cNvSpPr txBox="1">
                <a:spLocks noRot="1" noChangeAspect="1" noMove="1" noResize="1" noEditPoints="1" noAdjustHandles="1" noChangeArrowheads="1" noChangeShapeType="1" noTextEdit="1"/>
              </p:cNvSpPr>
              <p:nvPr/>
            </p:nvSpPr>
            <p:spPr>
              <a:xfrm>
                <a:off x="3787881" y="3839809"/>
                <a:ext cx="2604252" cy="2732928"/>
              </a:xfrm>
              <a:prstGeom prst="rect">
                <a:avLst/>
              </a:prstGeom>
              <a:blipFill>
                <a:blip r:embed="rId4"/>
                <a:stretch>
                  <a:fillRect l="-5825" t="-2778" r="-3883" b="-4167"/>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Google Shape;100;p2">
                <a:extLst>
                  <a:ext uri="{FF2B5EF4-FFF2-40B4-BE49-F238E27FC236}">
                    <a16:creationId xmlns:a16="http://schemas.microsoft.com/office/drawing/2014/main" id="{CAC806BC-F686-E04A-A021-BF6637759745}"/>
                  </a:ext>
                </a:extLst>
              </p:cNvPr>
              <p:cNvSpPr txBox="1"/>
              <p:nvPr/>
            </p:nvSpPr>
            <p:spPr>
              <a:xfrm>
                <a:off x="6823329" y="3839809"/>
                <a:ext cx="2971910" cy="271894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000">
                    <a:solidFill>
                      <a:schemeClr val="accent1"/>
                    </a:solidFill>
                    <a:latin typeface="Century Gothic" panose="020B0502020202020204" pitchFamily="34" charset="0"/>
                    <a:ea typeface="Century Gothic"/>
                    <a:cs typeface="Century Gothic"/>
                    <a:sym typeface="Century Gothic"/>
                  </a:rPr>
                  <a:t>Carpet:</a:t>
                </a:r>
              </a:p>
              <a:p>
                <a:pPr marL="0" marR="0" lvl="0" indent="0" algn="l" rtl="0">
                  <a:spcBef>
                    <a:spcPts val="0"/>
                  </a:spcBef>
                  <a:spcAft>
                    <a:spcPts val="0"/>
                  </a:spcAft>
                  <a:buNone/>
                </a:pPr>
                <a:r>
                  <a:rPr lang="en-GB" sz="2000">
                    <a:solidFill>
                      <a:schemeClr val="accent1"/>
                    </a:solidFill>
                    <a:latin typeface="Century Gothic" panose="020B0502020202020204" pitchFamily="34" charset="0"/>
                    <a:sym typeface="Century Gothic"/>
                  </a:rPr>
                  <a:t>Mean = </a:t>
                </a:r>
                <a14:m>
                  <m:oMath xmlns:m="http://schemas.openxmlformats.org/officeDocument/2006/math">
                    <m:f>
                      <m:fPr>
                        <m:ctrlPr>
                          <a:rPr lang="en-GB" sz="2000" i="1" smtClean="0">
                            <a:solidFill>
                              <a:schemeClr val="accent1"/>
                            </a:solidFill>
                            <a:latin typeface="Cambria Math" panose="02040503050406030204" pitchFamily="18" charset="0"/>
                            <a:sym typeface="Century Gothic"/>
                          </a:rPr>
                        </m:ctrlPr>
                      </m:fPr>
                      <m:num>
                        <m:r>
                          <a:rPr lang="en-GB" sz="2000" b="0" i="1" smtClean="0">
                            <a:solidFill>
                              <a:schemeClr val="accent1"/>
                            </a:solidFill>
                            <a:latin typeface="Cambria Math" panose="02040503050406030204" pitchFamily="18" charset="0"/>
                            <a:sym typeface="Century Gothic"/>
                          </a:rPr>
                          <m:t>1.2+1.2+1.3</m:t>
                        </m:r>
                      </m:num>
                      <m:den>
                        <m:r>
                          <a:rPr lang="en-GB" sz="2000" b="0" i="1" smtClean="0">
                            <a:solidFill>
                              <a:schemeClr val="accent1"/>
                            </a:solidFill>
                            <a:latin typeface="Cambria Math" panose="02040503050406030204" pitchFamily="18" charset="0"/>
                            <a:sym typeface="Century Gothic"/>
                          </a:rPr>
                          <m:t>3</m:t>
                        </m:r>
                      </m:den>
                    </m:f>
                  </m:oMath>
                </a14:m>
                <a:endParaRPr lang="en-GB" sz="2000">
                  <a:solidFill>
                    <a:schemeClr val="accent1"/>
                  </a:solidFill>
                  <a:latin typeface="Century Gothic" panose="020B0502020202020204" pitchFamily="34" charset="0"/>
                </a:endParaRPr>
              </a:p>
              <a:p>
                <a:pPr marL="0" marR="0" lvl="0" indent="0" algn="l" rtl="0">
                  <a:spcBef>
                    <a:spcPts val="0"/>
                  </a:spcBef>
                  <a:spcAft>
                    <a:spcPts val="0"/>
                  </a:spcAft>
                  <a:buNone/>
                </a:pPr>
                <a:r>
                  <a:rPr lang="en-GB" sz="2000">
                    <a:solidFill>
                      <a:schemeClr val="accent1"/>
                    </a:solidFill>
                    <a:latin typeface="Century Gothic" panose="020B0502020202020204" pitchFamily="34" charset="0"/>
                  </a:rPr>
                  <a:t>Mean = 1.23 N</a:t>
                </a:r>
              </a:p>
              <a:p>
                <a:pPr marL="0" marR="0" lvl="0" indent="0" algn="l" rtl="0">
                  <a:spcBef>
                    <a:spcPts val="0"/>
                  </a:spcBef>
                  <a:spcAft>
                    <a:spcPts val="0"/>
                  </a:spcAft>
                  <a:buNone/>
                </a:pPr>
                <a:r>
                  <a:rPr lang="en-GB" sz="2000">
                    <a:solidFill>
                      <a:schemeClr val="accent1"/>
                    </a:solidFill>
                    <a:latin typeface="Century Gothic" panose="020B0502020202020204" pitchFamily="34" charset="0"/>
                  </a:rPr>
                  <a:t>Range = 1.3-1.2</a:t>
                </a:r>
              </a:p>
              <a:p>
                <a:pPr marL="0" marR="0" lvl="0" indent="0" algn="l" rtl="0">
                  <a:spcBef>
                    <a:spcPts val="0"/>
                  </a:spcBef>
                  <a:spcAft>
                    <a:spcPts val="0"/>
                  </a:spcAft>
                  <a:buNone/>
                </a:pPr>
                <a:r>
                  <a:rPr lang="en-GB" sz="2000">
                    <a:solidFill>
                      <a:schemeClr val="accent1"/>
                    </a:solidFill>
                    <a:latin typeface="Century Gothic" panose="020B0502020202020204" pitchFamily="34" charset="0"/>
                  </a:rPr>
                  <a:t>Range = 0.1</a:t>
                </a:r>
              </a:p>
              <a:p>
                <a:pPr marL="0" marR="0" lvl="0" indent="0" algn="l" rtl="0">
                  <a:spcBef>
                    <a:spcPts val="0"/>
                  </a:spcBef>
                  <a:spcAft>
                    <a:spcPts val="0"/>
                  </a:spcAft>
                  <a:buNone/>
                </a:pPr>
                <a:r>
                  <a:rPr lang="en-GB" sz="2000">
                    <a:solidFill>
                      <a:schemeClr val="accent1"/>
                    </a:solidFill>
                    <a:latin typeface="Century Gothic" panose="020B0502020202020204" pitchFamily="34" charset="0"/>
                  </a:rPr>
                  <a:t>Uncertainty = </a:t>
                </a:r>
                <a14:m>
                  <m:oMath xmlns:m="http://schemas.openxmlformats.org/officeDocument/2006/math">
                    <m:f>
                      <m:fPr>
                        <m:ctrlPr>
                          <a:rPr lang="en-GB" sz="2000" i="1" smtClean="0">
                            <a:solidFill>
                              <a:schemeClr val="accent1"/>
                            </a:solidFill>
                            <a:latin typeface="Cambria Math" panose="02040503050406030204" pitchFamily="18" charset="0"/>
                          </a:rPr>
                        </m:ctrlPr>
                      </m:fPr>
                      <m:num>
                        <m:r>
                          <a:rPr lang="en-GB" sz="2000" b="0" i="1" smtClean="0">
                            <a:solidFill>
                              <a:schemeClr val="accent1"/>
                            </a:solidFill>
                            <a:latin typeface="Cambria Math" panose="02040503050406030204" pitchFamily="18" charset="0"/>
                          </a:rPr>
                          <m:t>𝑅𝑎𝑛𝑔𝑒</m:t>
                        </m:r>
                      </m:num>
                      <m:den>
                        <m:r>
                          <a:rPr lang="en-GB" sz="2000" b="0" i="1" smtClean="0">
                            <a:solidFill>
                              <a:schemeClr val="accent1"/>
                            </a:solidFill>
                            <a:latin typeface="Cambria Math" panose="02040503050406030204" pitchFamily="18" charset="0"/>
                          </a:rPr>
                          <m:t>2</m:t>
                        </m:r>
                      </m:den>
                    </m:f>
                  </m:oMath>
                </a14:m>
                <a:endParaRPr lang="en-GB" sz="2000">
                  <a:solidFill>
                    <a:schemeClr val="accent1"/>
                  </a:solidFill>
                  <a:latin typeface="Century Gothic" panose="020B0502020202020204" pitchFamily="34" charset="0"/>
                </a:endParaRPr>
              </a:p>
              <a:p>
                <a:pPr marL="0" marR="0" lvl="0" indent="0" algn="l" rtl="0">
                  <a:spcBef>
                    <a:spcPts val="0"/>
                  </a:spcBef>
                  <a:spcAft>
                    <a:spcPts val="0"/>
                  </a:spcAft>
                  <a:buNone/>
                </a:pPr>
                <a:r>
                  <a:rPr lang="en-GB" sz="2000">
                    <a:solidFill>
                      <a:schemeClr val="accent1"/>
                    </a:solidFill>
                    <a:latin typeface="Century Gothic" panose="020B0502020202020204" pitchFamily="34" charset="0"/>
                  </a:rPr>
                  <a:t>Uncertainty = 0.05 N</a:t>
                </a:r>
              </a:p>
              <a:p>
                <a:pPr marL="0" marR="0" lvl="0" indent="0" algn="l" rtl="0">
                  <a:spcBef>
                    <a:spcPts val="0"/>
                  </a:spcBef>
                  <a:spcAft>
                    <a:spcPts val="0"/>
                  </a:spcAft>
                  <a:buNone/>
                </a:pPr>
                <a:r>
                  <a:rPr lang="en-GB" sz="2000" b="1">
                    <a:solidFill>
                      <a:schemeClr val="accent1"/>
                    </a:solidFill>
                    <a:latin typeface="Century Gothic" panose="020B0502020202020204" pitchFamily="34" charset="0"/>
                  </a:rPr>
                  <a:t>Mean = 1.23 N</a:t>
                </a:r>
                <a14:m>
                  <m:oMath xmlns:m="http://schemas.openxmlformats.org/officeDocument/2006/math">
                    <m:r>
                      <a:rPr lang="en-GB" sz="2000" b="1" i="0" smtClean="0">
                        <a:solidFill>
                          <a:schemeClr val="accent1"/>
                        </a:solidFill>
                        <a:latin typeface="Cambria Math" panose="02040503050406030204" pitchFamily="18" charset="0"/>
                        <a:ea typeface="Cambria Math" panose="02040503050406030204" pitchFamily="18" charset="0"/>
                      </a:rPr>
                      <m:t> </m:t>
                    </m:r>
                    <m:r>
                      <a:rPr lang="en-GB" sz="2000" b="1" i="1" smtClean="0">
                        <a:solidFill>
                          <a:schemeClr val="accent1"/>
                        </a:solidFill>
                        <a:latin typeface="Cambria Math" panose="02040503050406030204" pitchFamily="18" charset="0"/>
                        <a:ea typeface="Cambria Math" panose="02040503050406030204" pitchFamily="18" charset="0"/>
                      </a:rPr>
                      <m:t>±</m:t>
                    </m:r>
                  </m:oMath>
                </a14:m>
                <a:r>
                  <a:rPr lang="en-GB" sz="2000" b="1">
                    <a:solidFill>
                      <a:schemeClr val="accent1"/>
                    </a:solidFill>
                    <a:latin typeface="Century Gothic" panose="020B0502020202020204" pitchFamily="34" charset="0"/>
                  </a:rPr>
                  <a:t> 0.05 N</a:t>
                </a:r>
              </a:p>
            </p:txBody>
          </p:sp>
        </mc:Choice>
        <mc:Fallback xmlns="">
          <p:sp>
            <p:nvSpPr>
              <p:cNvPr id="11" name="Google Shape;100;p2">
                <a:extLst>
                  <a:ext uri="{FF2B5EF4-FFF2-40B4-BE49-F238E27FC236}">
                    <a16:creationId xmlns:a16="http://schemas.microsoft.com/office/drawing/2014/main" id="{CAC806BC-F686-E04A-A021-BF6637759745}"/>
                  </a:ext>
                </a:extLst>
              </p:cNvPr>
              <p:cNvSpPr txBox="1">
                <a:spLocks noRot="1" noChangeAspect="1" noMove="1" noResize="1" noEditPoints="1" noAdjustHandles="1" noChangeArrowheads="1" noChangeShapeType="1" noTextEdit="1"/>
              </p:cNvSpPr>
              <p:nvPr/>
            </p:nvSpPr>
            <p:spPr>
              <a:xfrm>
                <a:off x="6823329" y="3839809"/>
                <a:ext cx="2971910" cy="2718949"/>
              </a:xfrm>
              <a:prstGeom prst="rect">
                <a:avLst/>
              </a:prstGeom>
              <a:blipFill>
                <a:blip r:embed="rId5"/>
                <a:stretch>
                  <a:fillRect l="-5106" t="-2791" r="-851" b="-4651"/>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74830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ugar, Spoon, Cutlery, Sweeteners, Sweet">
            <a:extLst>
              <a:ext uri="{FF2B5EF4-FFF2-40B4-BE49-F238E27FC236}">
                <a16:creationId xmlns:a16="http://schemas.microsoft.com/office/drawing/2014/main" id="{1A08B5B3-9A93-7A48-9E77-DCB40A425F2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1"/>
            <a:ext cx="11534274" cy="688712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6E60CA9E-5731-A046-BE6A-7FCE0B10C9B4}"/>
              </a:ext>
            </a:extLst>
          </p:cNvPr>
          <p:cNvSpPr/>
          <p:nvPr/>
        </p:nvSpPr>
        <p:spPr>
          <a:xfrm>
            <a:off x="228812" y="284004"/>
            <a:ext cx="6428662" cy="628999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itle 3">
            <a:extLst>
              <a:ext uri="{FF2B5EF4-FFF2-40B4-BE49-F238E27FC236}">
                <a16:creationId xmlns:a16="http://schemas.microsoft.com/office/drawing/2014/main" id="{8607CE8A-B408-AC4B-B75A-1E69465B6B4B}"/>
              </a:ext>
            </a:extLst>
          </p:cNvPr>
          <p:cNvSpPr>
            <a:spLocks noGrp="1"/>
          </p:cNvSpPr>
          <p:nvPr>
            <p:ph type="title"/>
          </p:nvPr>
        </p:nvSpPr>
        <p:spPr/>
        <p:txBody>
          <a:bodyPr/>
          <a:lstStyle/>
          <a:p>
            <a:r>
              <a:rPr lang="en-GB">
                <a:latin typeface="Century Gothic" panose="020B0502020202020204" pitchFamily="34" charset="0"/>
              </a:rPr>
              <a:t>Sources of Uncertainty</a:t>
            </a:r>
          </a:p>
        </p:txBody>
      </p:sp>
      <p:sp>
        <p:nvSpPr>
          <p:cNvPr id="6" name="TextBox 5">
            <a:extLst>
              <a:ext uri="{FF2B5EF4-FFF2-40B4-BE49-F238E27FC236}">
                <a16:creationId xmlns:a16="http://schemas.microsoft.com/office/drawing/2014/main" id="{E0FE7186-9353-6B4A-85F7-0A8976DF0682}"/>
              </a:ext>
            </a:extLst>
          </p:cNvPr>
          <p:cNvSpPr txBox="1"/>
          <p:nvPr/>
        </p:nvSpPr>
        <p:spPr>
          <a:xfrm>
            <a:off x="408138" y="880413"/>
            <a:ext cx="5976619" cy="1569660"/>
          </a:xfrm>
          <a:prstGeom prst="rect">
            <a:avLst/>
          </a:prstGeom>
          <a:noFill/>
        </p:spPr>
        <p:txBody>
          <a:bodyPr wrap="square" rtlCol="0">
            <a:spAutoFit/>
          </a:bodyPr>
          <a:lstStyle/>
          <a:p>
            <a:r>
              <a:rPr lang="en-GB" sz="2400">
                <a:latin typeface="Century Gothic" panose="020B0502020202020204" pitchFamily="34" charset="0"/>
              </a:rPr>
              <a:t>A group of students are investigating the effect of temperature on the number of spoons of sugar that can be dissolved in a cup of tea.</a:t>
            </a:r>
          </a:p>
        </p:txBody>
      </p:sp>
      <p:sp>
        <p:nvSpPr>
          <p:cNvPr id="7" name="TextBox 6">
            <a:extLst>
              <a:ext uri="{FF2B5EF4-FFF2-40B4-BE49-F238E27FC236}">
                <a16:creationId xmlns:a16="http://schemas.microsoft.com/office/drawing/2014/main" id="{4AFBAA67-FB3A-3240-9A60-7E42397DC3E3}"/>
              </a:ext>
            </a:extLst>
          </p:cNvPr>
          <p:cNvSpPr txBox="1"/>
          <p:nvPr/>
        </p:nvSpPr>
        <p:spPr>
          <a:xfrm>
            <a:off x="408138" y="2777178"/>
            <a:ext cx="5976619" cy="1200329"/>
          </a:xfrm>
          <a:prstGeom prst="rect">
            <a:avLst/>
          </a:prstGeom>
          <a:noFill/>
        </p:spPr>
        <p:txBody>
          <a:bodyPr wrap="square" rtlCol="0">
            <a:spAutoFit/>
          </a:bodyPr>
          <a:lstStyle/>
          <a:p>
            <a:pPr marL="457200" indent="-457200">
              <a:buFont typeface="+mj-lt"/>
              <a:buAutoNum type="arabicPeriod"/>
            </a:pPr>
            <a:r>
              <a:rPr lang="en-GB" sz="2400" b="1">
                <a:latin typeface="Century Gothic" panose="020B0502020202020204" pitchFamily="34" charset="0"/>
              </a:rPr>
              <a:t>How could these students estimate the uncertainty of their measurements?</a:t>
            </a:r>
          </a:p>
        </p:txBody>
      </p:sp>
      <p:sp>
        <p:nvSpPr>
          <p:cNvPr id="8" name="TextBox 7">
            <a:extLst>
              <a:ext uri="{FF2B5EF4-FFF2-40B4-BE49-F238E27FC236}">
                <a16:creationId xmlns:a16="http://schemas.microsoft.com/office/drawing/2014/main" id="{2E645894-777D-A940-97E5-B358C68BD50D}"/>
              </a:ext>
            </a:extLst>
          </p:cNvPr>
          <p:cNvSpPr txBox="1"/>
          <p:nvPr/>
        </p:nvSpPr>
        <p:spPr>
          <a:xfrm>
            <a:off x="392096" y="4126873"/>
            <a:ext cx="7443537" cy="830997"/>
          </a:xfrm>
          <a:prstGeom prst="rect">
            <a:avLst/>
          </a:prstGeom>
          <a:noFill/>
        </p:spPr>
        <p:txBody>
          <a:bodyPr wrap="square" rtlCol="0">
            <a:spAutoFit/>
          </a:bodyPr>
          <a:lstStyle/>
          <a:p>
            <a:pPr marL="457200" indent="-457200">
              <a:buFont typeface="+mj-lt"/>
              <a:buAutoNum type="arabicPeriod" startAt="2"/>
            </a:pPr>
            <a:r>
              <a:rPr lang="en-GB" sz="2400" b="1">
                <a:latin typeface="Century Gothic" panose="020B0502020202020204" pitchFamily="34" charset="0"/>
              </a:rPr>
              <a:t>What would the possible sources of uncertainty be in their investigation?</a:t>
            </a:r>
          </a:p>
        </p:txBody>
      </p:sp>
      <p:sp>
        <p:nvSpPr>
          <p:cNvPr id="9" name="TextBox 8">
            <a:extLst>
              <a:ext uri="{FF2B5EF4-FFF2-40B4-BE49-F238E27FC236}">
                <a16:creationId xmlns:a16="http://schemas.microsoft.com/office/drawing/2014/main" id="{FDE66A9E-0499-D545-9ED6-80652387FF31}"/>
              </a:ext>
            </a:extLst>
          </p:cNvPr>
          <p:cNvSpPr txBox="1"/>
          <p:nvPr/>
        </p:nvSpPr>
        <p:spPr>
          <a:xfrm>
            <a:off x="411664" y="5245080"/>
            <a:ext cx="6731368" cy="830997"/>
          </a:xfrm>
          <a:prstGeom prst="rect">
            <a:avLst/>
          </a:prstGeom>
          <a:noFill/>
        </p:spPr>
        <p:txBody>
          <a:bodyPr wrap="square" rtlCol="0">
            <a:spAutoFit/>
          </a:bodyPr>
          <a:lstStyle/>
          <a:p>
            <a:pPr marL="457200" indent="-457200">
              <a:buFont typeface="+mj-lt"/>
              <a:buAutoNum type="arabicPeriod" startAt="3"/>
            </a:pPr>
            <a:r>
              <a:rPr lang="en-GB" sz="2400" b="1">
                <a:latin typeface="Century Gothic" panose="020B0502020202020204" pitchFamily="34" charset="0"/>
              </a:rPr>
              <a:t>How could students reduce the uncertainty in their investigation?</a:t>
            </a:r>
          </a:p>
        </p:txBody>
      </p:sp>
    </p:spTree>
    <p:extLst>
      <p:ext uri="{BB962C8B-B14F-4D97-AF65-F5344CB8AC3E}">
        <p14:creationId xmlns:p14="http://schemas.microsoft.com/office/powerpoint/2010/main" val="1702293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Define uncertainty.</a:t>
            </a:r>
          </a:p>
          <a:p>
            <a:pPr marL="457200" indent="-457200">
              <a:buAutoNum type="arabicPeriod"/>
            </a:pPr>
            <a:r>
              <a:rPr lang="en-GB" sz="2400" dirty="0">
                <a:latin typeface="Century Gothic" panose="020B0502020202020204" pitchFamily="34" charset="0"/>
              </a:rPr>
              <a:t>How do you calculate mean?</a:t>
            </a:r>
          </a:p>
          <a:p>
            <a:pPr marL="457200" indent="-457200">
              <a:buAutoNum type="arabicPeriod"/>
            </a:pPr>
            <a:r>
              <a:rPr lang="en-GB" sz="2400" dirty="0">
                <a:latin typeface="Century Gothic" panose="020B0502020202020204" pitchFamily="34" charset="0"/>
              </a:rPr>
              <a:t>How do you calculate the range?
How do you calculate uncertainty?</a:t>
            </a:r>
          </a:p>
          <a:p>
            <a:pPr marL="457200" indent="-457200">
              <a:buAutoNum type="arabicPeriod"/>
            </a:pPr>
            <a:r>
              <a:rPr lang="en-GB" sz="2400" dirty="0">
                <a:latin typeface="Century Gothic" panose="020B0502020202020204" pitchFamily="34" charset="0"/>
              </a:rPr>
              <a:t>What does 10± 0.5 mean? </a:t>
            </a:r>
          </a:p>
          <a:p>
            <a:pPr marL="457200" indent="-457200">
              <a:buAutoNum type="arabicPeriod"/>
            </a:pPr>
            <a:r>
              <a:rPr lang="en-GB" sz="2400" dirty="0">
                <a:latin typeface="Century Gothic" panose="020B0502020202020204" pitchFamily="34" charset="0"/>
              </a:rPr>
              <a:t>What is resolution?</a:t>
            </a:r>
          </a:p>
          <a:p>
            <a:pPr marL="457200" indent="-457200">
              <a:buAutoNum type="arabicPeriod"/>
            </a:pPr>
            <a:r>
              <a:rPr lang="en-GB" sz="2400" dirty="0">
                <a:latin typeface="Century Gothic" panose="020B0502020202020204" pitchFamily="34" charset="0"/>
              </a:rPr>
              <a:t>What is the resolution of this thermometer?</a:t>
            </a:r>
          </a:p>
          <a:p>
            <a:pPr marL="457200" indent="-457200">
              <a:buAutoNum type="arabicPeriod"/>
            </a:pPr>
            <a:r>
              <a:rPr lang="en-GB" sz="2400" dirty="0">
                <a:latin typeface="Century Gothic" panose="020B0502020202020204" pitchFamily="34" charset="0"/>
              </a:rPr>
              <a:t>What is the uncertainty of this thermometer</a:t>
            </a:r>
          </a:p>
          <a:p>
            <a:pPr marL="457200" indent="-457200">
              <a:buAutoNum type="arabicPeriod"/>
            </a:pPr>
            <a:r>
              <a:rPr lang="en-GB" sz="2400" dirty="0">
                <a:latin typeface="Century Gothic" panose="020B0502020202020204" pitchFamily="34" charset="0"/>
              </a:rPr>
              <a:t>How can you increase the accuracy of your measuring device?</a:t>
            </a:r>
          </a:p>
          <a:p>
            <a:pPr marL="457200" indent="-457200">
              <a:buAutoNum type="arabicPeriod"/>
            </a:pPr>
            <a:endParaRPr lang="en-GB" sz="2400" dirty="0">
              <a:latin typeface="Century Gothic" panose="020B0502020202020204" pitchFamily="34" charset="0"/>
            </a:endParaRPr>
          </a:p>
        </p:txBody>
      </p:sp>
      <p:pic>
        <p:nvPicPr>
          <p:cNvPr id="3" name="Picture 8" descr="Thermometer, Medical">
            <a:extLst>
              <a:ext uri="{FF2B5EF4-FFF2-40B4-BE49-F238E27FC236}">
                <a16:creationId xmlns:a16="http://schemas.microsoft.com/office/drawing/2014/main" id="{777E6955-568D-E4E3-ECCE-324A29561F30}"/>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rot="16200000">
            <a:off x="7510581" y="3034146"/>
            <a:ext cx="6513193" cy="692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83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46156" y="917644"/>
            <a:ext cx="11311342" cy="3785652"/>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There are a range of possible values within which the true value of a measurement lies
Add up the values and divide by however many there are
Highest value - lowest value
Range divide by two
The true value lies somewhere between 9.5 and 10.5
How much a value goes up by on a measuring device
0.1°C
0.5°C
Have a greater resolution, so instead of going up in 1 go up in 0.1</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pic>
        <p:nvPicPr>
          <p:cNvPr id="2" name="Picture 8" descr="Thermometer, Medical">
            <a:extLst>
              <a:ext uri="{FF2B5EF4-FFF2-40B4-BE49-F238E27FC236}">
                <a16:creationId xmlns:a16="http://schemas.microsoft.com/office/drawing/2014/main" id="{622A28BC-743D-0D48-0ABF-4D837CB0DFB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rot="16200000">
            <a:off x="8269293" y="3945256"/>
            <a:ext cx="5589322" cy="594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72374" y="152400"/>
            <a:ext cx="10620375" cy="720725"/>
          </a:xfrm>
        </p:spPr>
        <p:txBody>
          <a:bodyPr>
            <a:normAutofit/>
          </a:bodyPr>
          <a:lstStyle/>
          <a:p>
            <a:r>
              <a:rPr lang="en-GB" sz="2600" b="1" dirty="0">
                <a:latin typeface="Century Gothic" panose="020B0502020202020204" pitchFamily="34" charset="0"/>
              </a:rPr>
              <a:t>I : Uncertainty</a:t>
            </a:r>
          </a:p>
        </p:txBody>
      </p:sp>
      <p:sp>
        <p:nvSpPr>
          <p:cNvPr id="3" name="TextBox 2">
            <a:extLst>
              <a:ext uri="{FF2B5EF4-FFF2-40B4-BE49-F238E27FC236}">
                <a16:creationId xmlns:a16="http://schemas.microsoft.com/office/drawing/2014/main" id="{9AFEC162-7CB1-22AC-95C4-F0132FEE9F8A}"/>
              </a:ext>
            </a:extLst>
          </p:cNvPr>
          <p:cNvSpPr txBox="1"/>
          <p:nvPr/>
        </p:nvSpPr>
        <p:spPr>
          <a:xfrm>
            <a:off x="454105" y="774772"/>
            <a:ext cx="10418213" cy="2677656"/>
          </a:xfrm>
          <a:prstGeom prst="rect">
            <a:avLst/>
          </a:prstGeom>
          <a:noFill/>
        </p:spPr>
        <p:txBody>
          <a:bodyPr wrap="square" rtlCol="0">
            <a:spAutoFit/>
          </a:bodyPr>
          <a:lstStyle/>
          <a:p>
            <a:r>
              <a:rPr lang="en-GB" sz="2400" dirty="0">
                <a:latin typeface="Century Gothic" panose="020B0502020202020204" pitchFamily="34" charset="0"/>
              </a:rPr>
              <a:t>A group of students are investigating the volume hydrochloric acid needed to neutralise calcium carbonate needed to neutralise.</a:t>
            </a:r>
          </a:p>
          <a:p>
            <a:r>
              <a:rPr lang="en-GB" sz="2400" dirty="0">
                <a:latin typeface="Century Gothic" panose="020B0502020202020204" pitchFamily="34" charset="0"/>
              </a:rPr>
              <a:t>They are unsure about the apparatus needed to measure </a:t>
            </a:r>
            <a:r>
              <a:rPr lang="en-GB" sz="2400" b="1" dirty="0">
                <a:latin typeface="Century Gothic" panose="020B0502020202020204" pitchFamily="34" charset="0"/>
              </a:rPr>
              <a:t>20 cm</a:t>
            </a:r>
            <a:r>
              <a:rPr lang="en-GB" sz="2400" b="1" baseline="30000" dirty="0">
                <a:latin typeface="Century Gothic" panose="020B0502020202020204" pitchFamily="34" charset="0"/>
              </a:rPr>
              <a:t>3</a:t>
            </a:r>
            <a:r>
              <a:rPr lang="en-GB" sz="2400" b="1" dirty="0">
                <a:latin typeface="Century Gothic" panose="020B0502020202020204" pitchFamily="34" charset="0"/>
              </a:rPr>
              <a:t> </a:t>
            </a:r>
            <a:r>
              <a:rPr lang="en-GB" sz="2400" dirty="0">
                <a:latin typeface="Century Gothic" panose="020B0502020202020204" pitchFamily="34" charset="0"/>
              </a:rPr>
              <a:t>of acid. Help them decide using the data below.</a:t>
            </a: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17" name="TextBox 16">
            <a:extLst>
              <a:ext uri="{FF2B5EF4-FFF2-40B4-BE49-F238E27FC236}">
                <a16:creationId xmlns:a16="http://schemas.microsoft.com/office/drawing/2014/main" id="{CF8204EE-E424-E290-E4AF-D7873753AD4D}"/>
              </a:ext>
            </a:extLst>
          </p:cNvPr>
          <p:cNvSpPr txBox="1"/>
          <p:nvPr/>
        </p:nvSpPr>
        <p:spPr>
          <a:xfrm>
            <a:off x="9177921" y="3147923"/>
            <a:ext cx="61427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No</a:t>
            </a:r>
            <a:endParaRPr lang="en-GB" sz="2400" baseline="30000" dirty="0">
              <a:solidFill>
                <a:schemeClr val="accent1"/>
              </a:solidFill>
              <a:latin typeface="Century Gothic" panose="020B0502020202020204" pitchFamily="34" charset="0"/>
            </a:endParaRPr>
          </a:p>
        </p:txBody>
      </p:sp>
      <p:graphicFrame>
        <p:nvGraphicFramePr>
          <p:cNvPr id="4" name="Table 3">
            <a:extLst>
              <a:ext uri="{FF2B5EF4-FFF2-40B4-BE49-F238E27FC236}">
                <a16:creationId xmlns:a16="http://schemas.microsoft.com/office/drawing/2014/main" id="{FC309928-B6F2-1BDB-16FA-1931BEFA1959}"/>
              </a:ext>
            </a:extLst>
          </p:cNvPr>
          <p:cNvGraphicFramePr>
            <a:graphicFrameLocks noGrp="1"/>
          </p:cNvGraphicFramePr>
          <p:nvPr>
            <p:extLst>
              <p:ext uri="{D42A27DB-BD31-4B8C-83A1-F6EECF244321}">
                <p14:modId xmlns:p14="http://schemas.microsoft.com/office/powerpoint/2010/main" val="3156768923"/>
              </p:ext>
            </p:extLst>
          </p:nvPr>
        </p:nvGraphicFramePr>
        <p:xfrm>
          <a:off x="504231" y="2547868"/>
          <a:ext cx="9951210" cy="2661920"/>
        </p:xfrm>
        <a:graphic>
          <a:graphicData uri="http://schemas.openxmlformats.org/drawingml/2006/table">
            <a:tbl>
              <a:tblPr firstRow="1" bandRow="1">
                <a:tableStyleId>{5940675A-B579-460E-94D1-54222C63F5DA}</a:tableStyleId>
              </a:tblPr>
              <a:tblGrid>
                <a:gridCol w="2861539">
                  <a:extLst>
                    <a:ext uri="{9D8B030D-6E8A-4147-A177-3AD203B41FA5}">
                      <a16:colId xmlns:a16="http://schemas.microsoft.com/office/drawing/2014/main" val="708384036"/>
                    </a:ext>
                  </a:extLst>
                </a:gridCol>
                <a:gridCol w="1591241">
                  <a:extLst>
                    <a:ext uri="{9D8B030D-6E8A-4147-A177-3AD203B41FA5}">
                      <a16:colId xmlns:a16="http://schemas.microsoft.com/office/drawing/2014/main" val="2118866480"/>
                    </a:ext>
                  </a:extLst>
                </a:gridCol>
                <a:gridCol w="1900990">
                  <a:extLst>
                    <a:ext uri="{9D8B030D-6E8A-4147-A177-3AD203B41FA5}">
                      <a16:colId xmlns:a16="http://schemas.microsoft.com/office/drawing/2014/main" val="1864271630"/>
                    </a:ext>
                  </a:extLst>
                </a:gridCol>
                <a:gridCol w="2021305">
                  <a:extLst>
                    <a:ext uri="{9D8B030D-6E8A-4147-A177-3AD203B41FA5}">
                      <a16:colId xmlns:a16="http://schemas.microsoft.com/office/drawing/2014/main" val="379395968"/>
                    </a:ext>
                  </a:extLst>
                </a:gridCol>
                <a:gridCol w="1576135">
                  <a:extLst>
                    <a:ext uri="{9D8B030D-6E8A-4147-A177-3AD203B41FA5}">
                      <a16:colId xmlns:a16="http://schemas.microsoft.com/office/drawing/2014/main" val="553754734"/>
                    </a:ext>
                  </a:extLst>
                </a:gridCol>
              </a:tblGrid>
              <a:tr h="370840">
                <a:tc>
                  <a:txBody>
                    <a:bodyPr/>
                    <a:lstStyle/>
                    <a:p>
                      <a:r>
                        <a:rPr lang="en-GB" dirty="0">
                          <a:latin typeface="Century Gothic" panose="020B0502020202020204" pitchFamily="34" charset="0"/>
                        </a:rPr>
                        <a:t>Apparatus</a:t>
                      </a:r>
                    </a:p>
                  </a:txBody>
                  <a:tcPr/>
                </a:tc>
                <a:tc>
                  <a:txBody>
                    <a:bodyPr/>
                    <a:lstStyle/>
                    <a:p>
                      <a:r>
                        <a:rPr lang="en-GB" dirty="0">
                          <a:latin typeface="Century Gothic" panose="020B0502020202020204" pitchFamily="34" charset="0"/>
                        </a:rPr>
                        <a:t>Uncertainty</a:t>
                      </a:r>
                    </a:p>
                  </a:txBody>
                  <a:tcPr/>
                </a:tc>
                <a:tc>
                  <a:txBody>
                    <a:bodyPr/>
                    <a:lstStyle/>
                    <a:p>
                      <a:r>
                        <a:rPr lang="en-GB" dirty="0">
                          <a:latin typeface="Century Gothic" panose="020B0502020202020204" pitchFamily="34" charset="0"/>
                        </a:rPr>
                        <a:t>Minimum value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latin typeface="Century Gothic" panose="020B0502020202020204" pitchFamily="34" charset="0"/>
                        </a:rPr>
                        <a:t>Maximum value</a:t>
                      </a:r>
                    </a:p>
                    <a:p>
                      <a:endParaRPr lang="en-GB" dirty="0">
                        <a:latin typeface="Century Gothic" panose="020B0502020202020204" pitchFamily="34" charset="0"/>
                      </a:endParaRPr>
                    </a:p>
                  </a:txBody>
                  <a:tcPr/>
                </a:tc>
                <a:tc>
                  <a:txBody>
                    <a:bodyPr/>
                    <a:lstStyle/>
                    <a:p>
                      <a:r>
                        <a:rPr lang="en-GB" dirty="0">
                          <a:latin typeface="Century Gothic" panose="020B0502020202020204" pitchFamily="34" charset="0"/>
                        </a:rPr>
                        <a:t>Should they use this?</a:t>
                      </a:r>
                    </a:p>
                  </a:txBody>
                  <a:tcPr/>
                </a:tc>
                <a:extLst>
                  <a:ext uri="{0D108BD9-81ED-4DB2-BD59-A6C34878D82A}">
                    <a16:rowId xmlns:a16="http://schemas.microsoft.com/office/drawing/2014/main" val="1367279504"/>
                  </a:ext>
                </a:extLst>
              </a:tr>
              <a:tr h="370840">
                <a:tc>
                  <a:txBody>
                    <a:bodyPr/>
                    <a:lstStyle/>
                    <a:p>
                      <a:r>
                        <a:rPr lang="en-GB" dirty="0">
                          <a:latin typeface="Century Gothic" panose="020B0502020202020204" pitchFamily="34" charset="0"/>
                        </a:rPr>
                        <a:t>50 cm</a:t>
                      </a:r>
                      <a:r>
                        <a:rPr lang="en-GB" baseline="30000" dirty="0">
                          <a:latin typeface="Century Gothic" panose="020B0502020202020204" pitchFamily="34" charset="0"/>
                        </a:rPr>
                        <a:t>3</a:t>
                      </a:r>
                      <a:r>
                        <a:rPr lang="en-GB" dirty="0">
                          <a:latin typeface="Century Gothic" panose="020B0502020202020204" pitchFamily="34" charset="0"/>
                        </a:rPr>
                        <a:t> Beaker</a:t>
                      </a:r>
                    </a:p>
                  </a:txBody>
                  <a:tcPr/>
                </a:tc>
                <a:tc>
                  <a:txBody>
                    <a:bodyPr/>
                    <a:lstStyle/>
                    <a:p>
                      <a:r>
                        <a:rPr lang="en-GB" dirty="0">
                          <a:latin typeface="Century Gothic" panose="020B0502020202020204" pitchFamily="34" charset="0"/>
                        </a:rPr>
                        <a:t>±10 cm</a:t>
                      </a:r>
                      <a:r>
                        <a:rPr lang="en-GB" baseline="30000" dirty="0">
                          <a:latin typeface="Century Gothic" panose="020B0502020202020204" pitchFamily="34" charset="0"/>
                        </a:rPr>
                        <a:t>3</a:t>
                      </a:r>
                      <a:endParaRPr lang="en-GB" dirty="0">
                        <a:latin typeface="Century Gothic" panose="020B0502020202020204" pitchFamily="34" charset="0"/>
                      </a:endParaRPr>
                    </a:p>
                  </a:txBody>
                  <a:tcPr/>
                </a:tc>
                <a:tc>
                  <a:txBody>
                    <a:bodyPr/>
                    <a:lstStyle/>
                    <a:p>
                      <a:r>
                        <a:rPr lang="en-GB" dirty="0">
                          <a:latin typeface="Century Gothic" panose="020B0502020202020204" pitchFamily="34" charset="0"/>
                        </a:rPr>
                        <a:t>10</a:t>
                      </a:r>
                    </a:p>
                  </a:txBody>
                  <a:tcPr/>
                </a:tc>
                <a:tc>
                  <a:txBody>
                    <a:bodyPr/>
                    <a:lstStyle/>
                    <a:p>
                      <a:r>
                        <a:rPr lang="en-GB" dirty="0">
                          <a:latin typeface="Century Gothic" panose="020B0502020202020204" pitchFamily="34" charset="0"/>
                        </a:rPr>
                        <a:t>30</a:t>
                      </a:r>
                    </a:p>
                  </a:txBody>
                  <a:tcPr/>
                </a:tc>
                <a:tc>
                  <a:txBody>
                    <a:bodyPr/>
                    <a:lstStyle/>
                    <a:p>
                      <a:endParaRPr lang="en-GB" dirty="0">
                        <a:latin typeface="Century Gothic" panose="020B0502020202020204" pitchFamily="34" charset="0"/>
                      </a:endParaRPr>
                    </a:p>
                  </a:txBody>
                  <a:tcPr/>
                </a:tc>
                <a:extLst>
                  <a:ext uri="{0D108BD9-81ED-4DB2-BD59-A6C34878D82A}">
                    <a16:rowId xmlns:a16="http://schemas.microsoft.com/office/drawing/2014/main" val="2321934544"/>
                  </a:ext>
                </a:extLst>
              </a:tr>
              <a:tr h="370840">
                <a:tc>
                  <a:txBody>
                    <a:bodyPr/>
                    <a:lstStyle/>
                    <a:p>
                      <a:r>
                        <a:rPr lang="en-GB" dirty="0">
                          <a:latin typeface="Century Gothic" panose="020B0502020202020204" pitchFamily="34" charset="0"/>
                        </a:rPr>
                        <a:t>100 cm</a:t>
                      </a:r>
                      <a:r>
                        <a:rPr lang="en-GB" baseline="30000" dirty="0">
                          <a:latin typeface="Century Gothic" panose="020B0502020202020204" pitchFamily="34" charset="0"/>
                        </a:rPr>
                        <a:t>3</a:t>
                      </a:r>
                      <a:r>
                        <a:rPr lang="en-GB" dirty="0">
                          <a:latin typeface="Century Gothic" panose="020B0502020202020204" pitchFamily="34" charset="0"/>
                        </a:rPr>
                        <a:t> measuring cylinder</a:t>
                      </a:r>
                    </a:p>
                  </a:txBody>
                  <a:tcPr/>
                </a:tc>
                <a:tc>
                  <a:txBody>
                    <a:bodyPr/>
                    <a:lstStyle/>
                    <a:p>
                      <a:r>
                        <a:rPr lang="en-GB" dirty="0">
                          <a:latin typeface="Century Gothic" panose="020B0502020202020204" pitchFamily="34" charset="0"/>
                        </a:rPr>
                        <a:t>5 cm</a:t>
                      </a:r>
                      <a:r>
                        <a:rPr lang="en-GB" baseline="30000" dirty="0">
                          <a:latin typeface="Century Gothic" panose="020B0502020202020204" pitchFamily="34" charset="0"/>
                        </a:rPr>
                        <a:t>3</a:t>
                      </a:r>
                      <a:endParaRPr lang="en-GB" dirty="0">
                        <a:latin typeface="Century Gothic" panose="020B0502020202020204" pitchFamily="34" charset="0"/>
                      </a:endParaRPr>
                    </a:p>
                  </a:txBody>
                  <a:tcPr/>
                </a:tc>
                <a:tc>
                  <a:txBody>
                    <a:bodyPr/>
                    <a:lstStyle/>
                    <a:p>
                      <a:r>
                        <a:rPr lang="en-GB" dirty="0">
                          <a:latin typeface="Century Gothic" panose="020B0502020202020204" pitchFamily="34" charset="0"/>
                        </a:rPr>
                        <a:t>15</a:t>
                      </a:r>
                    </a:p>
                  </a:txBody>
                  <a:tcPr/>
                </a:tc>
                <a:tc>
                  <a:txBody>
                    <a:bodyPr/>
                    <a:lstStyle/>
                    <a:p>
                      <a:r>
                        <a:rPr lang="en-GB" dirty="0">
                          <a:latin typeface="Century Gothic" panose="020B0502020202020204" pitchFamily="34" charset="0"/>
                        </a:rPr>
                        <a:t>25</a:t>
                      </a:r>
                    </a:p>
                  </a:txBody>
                  <a:tcPr/>
                </a:tc>
                <a:tc>
                  <a:txBody>
                    <a:bodyPr/>
                    <a:lstStyle/>
                    <a:p>
                      <a:endParaRPr lang="en-GB" dirty="0">
                        <a:latin typeface="Century Gothic" panose="020B0502020202020204" pitchFamily="34" charset="0"/>
                      </a:endParaRPr>
                    </a:p>
                  </a:txBody>
                  <a:tcPr/>
                </a:tc>
                <a:extLst>
                  <a:ext uri="{0D108BD9-81ED-4DB2-BD59-A6C34878D82A}">
                    <a16:rowId xmlns:a16="http://schemas.microsoft.com/office/drawing/2014/main" val="2822768456"/>
                  </a:ext>
                </a:extLst>
              </a:tr>
              <a:tr h="370840">
                <a:tc>
                  <a:txBody>
                    <a:bodyPr/>
                    <a:lstStyle/>
                    <a:p>
                      <a:r>
                        <a:rPr lang="en-GB" dirty="0">
                          <a:latin typeface="Century Gothic" panose="020B0502020202020204" pitchFamily="34" charset="0"/>
                        </a:rPr>
                        <a:t>50 cm</a:t>
                      </a:r>
                      <a:r>
                        <a:rPr lang="en-GB" baseline="30000" dirty="0">
                          <a:latin typeface="Century Gothic" panose="020B0502020202020204" pitchFamily="34" charset="0"/>
                        </a:rPr>
                        <a:t>3</a:t>
                      </a:r>
                      <a:r>
                        <a:rPr lang="en-GB" dirty="0">
                          <a:latin typeface="Century Gothic" panose="020B0502020202020204" pitchFamily="34" charset="0"/>
                        </a:rPr>
                        <a:t> measuring cylinder</a:t>
                      </a:r>
                    </a:p>
                  </a:txBody>
                  <a:tcPr/>
                </a:tc>
                <a:tc>
                  <a:txBody>
                    <a:bodyPr/>
                    <a:lstStyle/>
                    <a:p>
                      <a:r>
                        <a:rPr lang="en-GB" dirty="0">
                          <a:latin typeface="Century Gothic" panose="020B0502020202020204" pitchFamily="34" charset="0"/>
                        </a:rPr>
                        <a:t>1 cm</a:t>
                      </a:r>
                      <a:r>
                        <a:rPr lang="en-GB" baseline="30000" dirty="0">
                          <a:latin typeface="Century Gothic" panose="020B0502020202020204" pitchFamily="34" charset="0"/>
                        </a:rPr>
                        <a:t>3</a:t>
                      </a:r>
                      <a:endParaRPr lang="en-GB" dirty="0">
                        <a:latin typeface="Century Gothic" panose="020B0502020202020204" pitchFamily="34" charset="0"/>
                      </a:endParaRPr>
                    </a:p>
                  </a:txBody>
                  <a:tcPr/>
                </a:tc>
                <a:tc>
                  <a:txBody>
                    <a:bodyPr/>
                    <a:lstStyle/>
                    <a:p>
                      <a:r>
                        <a:rPr lang="en-GB" dirty="0">
                          <a:latin typeface="Century Gothic" panose="020B0502020202020204" pitchFamily="34" charset="0"/>
                        </a:rPr>
                        <a:t>19</a:t>
                      </a:r>
                    </a:p>
                  </a:txBody>
                  <a:tcPr/>
                </a:tc>
                <a:tc>
                  <a:txBody>
                    <a:bodyPr/>
                    <a:lstStyle/>
                    <a:p>
                      <a:r>
                        <a:rPr lang="en-GB" dirty="0">
                          <a:latin typeface="Century Gothic" panose="020B0502020202020204" pitchFamily="34" charset="0"/>
                        </a:rPr>
                        <a:t>21</a:t>
                      </a:r>
                    </a:p>
                  </a:txBody>
                  <a:tcPr/>
                </a:tc>
                <a:tc>
                  <a:txBody>
                    <a:bodyPr/>
                    <a:lstStyle/>
                    <a:p>
                      <a:endParaRPr lang="en-GB" dirty="0">
                        <a:latin typeface="Century Gothic" panose="020B0502020202020204" pitchFamily="34" charset="0"/>
                      </a:endParaRPr>
                    </a:p>
                  </a:txBody>
                  <a:tcPr/>
                </a:tc>
                <a:extLst>
                  <a:ext uri="{0D108BD9-81ED-4DB2-BD59-A6C34878D82A}">
                    <a16:rowId xmlns:a16="http://schemas.microsoft.com/office/drawing/2014/main" val="844713868"/>
                  </a:ext>
                </a:extLst>
              </a:tr>
              <a:tr h="370840">
                <a:tc>
                  <a:txBody>
                    <a:bodyPr/>
                    <a:lstStyle/>
                    <a:p>
                      <a:r>
                        <a:rPr lang="en-GB" dirty="0">
                          <a:latin typeface="Century Gothic" panose="020B0502020202020204" pitchFamily="34" charset="0"/>
                        </a:rPr>
                        <a:t>50 cm</a:t>
                      </a:r>
                      <a:r>
                        <a:rPr lang="en-GB" baseline="30000" dirty="0">
                          <a:latin typeface="Century Gothic" panose="020B0502020202020204" pitchFamily="34" charset="0"/>
                        </a:rPr>
                        <a:t>3</a:t>
                      </a:r>
                      <a:r>
                        <a:rPr lang="en-GB" dirty="0">
                          <a:latin typeface="Century Gothic" panose="020B0502020202020204" pitchFamily="34" charset="0"/>
                        </a:rPr>
                        <a:t> burette</a:t>
                      </a:r>
                    </a:p>
                  </a:txBody>
                  <a:tcPr/>
                </a:tc>
                <a:tc>
                  <a:txBody>
                    <a:bodyPr/>
                    <a:lstStyle/>
                    <a:p>
                      <a:r>
                        <a:rPr lang="en-GB" dirty="0">
                          <a:latin typeface="Century Gothic" panose="020B0502020202020204" pitchFamily="34" charset="0"/>
                        </a:rPr>
                        <a:t>0.05 cm</a:t>
                      </a:r>
                      <a:r>
                        <a:rPr lang="en-GB" baseline="30000" dirty="0">
                          <a:latin typeface="Century Gothic" panose="020B0502020202020204" pitchFamily="34" charset="0"/>
                        </a:rPr>
                        <a:t>3</a:t>
                      </a:r>
                      <a:endParaRPr lang="en-GB" dirty="0">
                        <a:latin typeface="Century Gothic" panose="020B0502020202020204" pitchFamily="34" charset="0"/>
                      </a:endParaRPr>
                    </a:p>
                  </a:txBody>
                  <a:tcPr/>
                </a:tc>
                <a:tc>
                  <a:txBody>
                    <a:bodyPr/>
                    <a:lstStyle/>
                    <a:p>
                      <a:r>
                        <a:rPr lang="en-GB" dirty="0">
                          <a:latin typeface="Century Gothic" panose="020B0502020202020204" pitchFamily="34" charset="0"/>
                        </a:rPr>
                        <a:t>19.95</a:t>
                      </a:r>
                    </a:p>
                  </a:txBody>
                  <a:tcPr/>
                </a:tc>
                <a:tc>
                  <a:txBody>
                    <a:bodyPr/>
                    <a:lstStyle/>
                    <a:p>
                      <a:r>
                        <a:rPr lang="en-GB" dirty="0">
                          <a:latin typeface="Century Gothic" panose="020B0502020202020204" pitchFamily="34" charset="0"/>
                        </a:rPr>
                        <a:t>20.05</a:t>
                      </a:r>
                    </a:p>
                  </a:txBody>
                  <a:tcPr/>
                </a:tc>
                <a:tc>
                  <a:txBody>
                    <a:bodyPr/>
                    <a:lstStyle/>
                    <a:p>
                      <a:endParaRPr lang="en-GB" dirty="0">
                        <a:latin typeface="Century Gothic" panose="020B0502020202020204" pitchFamily="34" charset="0"/>
                      </a:endParaRPr>
                    </a:p>
                  </a:txBody>
                  <a:tcPr/>
                </a:tc>
                <a:extLst>
                  <a:ext uri="{0D108BD9-81ED-4DB2-BD59-A6C34878D82A}">
                    <a16:rowId xmlns:a16="http://schemas.microsoft.com/office/drawing/2014/main" val="3555747512"/>
                  </a:ext>
                </a:extLst>
              </a:tr>
            </a:tbl>
          </a:graphicData>
        </a:graphic>
      </p:graphicFrame>
      <p:sp>
        <p:nvSpPr>
          <p:cNvPr id="5" name="TextBox 4">
            <a:extLst>
              <a:ext uri="{FF2B5EF4-FFF2-40B4-BE49-F238E27FC236}">
                <a16:creationId xmlns:a16="http://schemas.microsoft.com/office/drawing/2014/main" id="{3A2E307F-CC55-639D-187B-E5937D756B3F}"/>
              </a:ext>
            </a:extLst>
          </p:cNvPr>
          <p:cNvSpPr txBox="1"/>
          <p:nvPr/>
        </p:nvSpPr>
        <p:spPr>
          <a:xfrm>
            <a:off x="9177921" y="3521622"/>
            <a:ext cx="61427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No</a:t>
            </a:r>
            <a:endParaRPr lang="en-GB" sz="2400" baseline="30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8858691E-E60B-04D0-9479-7E3CE0BF85B0}"/>
              </a:ext>
            </a:extLst>
          </p:cNvPr>
          <p:cNvSpPr txBox="1"/>
          <p:nvPr/>
        </p:nvSpPr>
        <p:spPr>
          <a:xfrm>
            <a:off x="9216830" y="4365604"/>
            <a:ext cx="61427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No</a:t>
            </a:r>
            <a:endParaRPr lang="en-GB" sz="2400" baseline="30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32324062-BF20-54FF-7A7C-DE40BDB0ADC3}"/>
              </a:ext>
            </a:extLst>
          </p:cNvPr>
          <p:cNvSpPr txBox="1"/>
          <p:nvPr/>
        </p:nvSpPr>
        <p:spPr>
          <a:xfrm>
            <a:off x="9164865" y="4765220"/>
            <a:ext cx="772969"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Yes </a:t>
            </a:r>
            <a:endParaRPr lang="en-GB" sz="2400" baseline="30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19373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72374" y="0"/>
            <a:ext cx="10620375" cy="720725"/>
          </a:xfrm>
        </p:spPr>
        <p:txBody>
          <a:bodyPr>
            <a:normAutofit/>
          </a:bodyPr>
          <a:lstStyle/>
          <a:p>
            <a:r>
              <a:rPr lang="en-GB" sz="2600" b="1" dirty="0">
                <a:latin typeface="Century Gothic" panose="020B0502020202020204" pitchFamily="34" charset="0"/>
              </a:rPr>
              <a:t>We: Uncertainty</a:t>
            </a:r>
          </a:p>
        </p:txBody>
      </p:sp>
      <p:sp>
        <p:nvSpPr>
          <p:cNvPr id="3" name="TextBox 2">
            <a:extLst>
              <a:ext uri="{FF2B5EF4-FFF2-40B4-BE49-F238E27FC236}">
                <a16:creationId xmlns:a16="http://schemas.microsoft.com/office/drawing/2014/main" id="{9AFEC162-7CB1-22AC-95C4-F0132FEE9F8A}"/>
              </a:ext>
            </a:extLst>
          </p:cNvPr>
          <p:cNvSpPr txBox="1"/>
          <p:nvPr/>
        </p:nvSpPr>
        <p:spPr>
          <a:xfrm>
            <a:off x="231124" y="702494"/>
            <a:ext cx="11757960" cy="1096454"/>
          </a:xfrm>
          <a:prstGeom prst="rect">
            <a:avLst/>
          </a:prstGeom>
          <a:noFill/>
        </p:spPr>
        <p:txBody>
          <a:bodyPr wrap="square" rtlCol="0">
            <a:spAutoFit/>
          </a:bodyPr>
          <a:lstStyle/>
          <a:p>
            <a:r>
              <a:rPr lang="en-GB" sz="2175" dirty="0">
                <a:latin typeface="Century Gothic" panose="020B0502020202020204" pitchFamily="34" charset="0"/>
              </a:rPr>
              <a:t>A group of students are investigating the temperature change in a reaction.</a:t>
            </a:r>
          </a:p>
          <a:p>
            <a:r>
              <a:rPr lang="en-GB" sz="2175" dirty="0">
                <a:latin typeface="Century Gothic" panose="020B0502020202020204" pitchFamily="34" charset="0"/>
              </a:rPr>
              <a:t>The temperature change is 22.5 ºC. </a:t>
            </a:r>
          </a:p>
          <a:p>
            <a:r>
              <a:rPr lang="en-GB" sz="2175" dirty="0">
                <a:latin typeface="Century Gothic" panose="020B0502020202020204" pitchFamily="34" charset="0"/>
              </a:rPr>
              <a:t>Which thermometer should they use?</a:t>
            </a:r>
            <a:endParaRPr lang="en-GB" sz="2400" dirty="0">
              <a:latin typeface="Century Gothic" panose="020B0502020202020204" pitchFamily="34" charset="0"/>
            </a:endParaRPr>
          </a:p>
        </p:txBody>
      </p:sp>
      <p:sp>
        <p:nvSpPr>
          <p:cNvPr id="17" name="TextBox 16">
            <a:extLst>
              <a:ext uri="{FF2B5EF4-FFF2-40B4-BE49-F238E27FC236}">
                <a16:creationId xmlns:a16="http://schemas.microsoft.com/office/drawing/2014/main" id="{CF8204EE-E424-E290-E4AF-D7873753AD4D}"/>
              </a:ext>
            </a:extLst>
          </p:cNvPr>
          <p:cNvSpPr txBox="1"/>
          <p:nvPr/>
        </p:nvSpPr>
        <p:spPr>
          <a:xfrm>
            <a:off x="6021977" y="6003239"/>
            <a:ext cx="61427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No</a:t>
            </a:r>
            <a:endParaRPr lang="en-GB" sz="2400" baseline="30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3A2E307F-CC55-639D-187B-E5937D756B3F}"/>
              </a:ext>
            </a:extLst>
          </p:cNvPr>
          <p:cNvSpPr txBox="1"/>
          <p:nvPr/>
        </p:nvSpPr>
        <p:spPr>
          <a:xfrm>
            <a:off x="2327438" y="5857280"/>
            <a:ext cx="61427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No</a:t>
            </a:r>
            <a:endParaRPr lang="en-GB" sz="2400" baseline="30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32324062-BF20-54FF-7A7C-DE40BDB0ADC3}"/>
              </a:ext>
            </a:extLst>
          </p:cNvPr>
          <p:cNvSpPr txBox="1"/>
          <p:nvPr/>
        </p:nvSpPr>
        <p:spPr>
          <a:xfrm>
            <a:off x="8935002" y="5852395"/>
            <a:ext cx="772969"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Yes </a:t>
            </a:r>
            <a:endParaRPr lang="en-GB" sz="2400" baseline="30000" dirty="0">
              <a:solidFill>
                <a:schemeClr val="accent1"/>
              </a:solidFill>
              <a:latin typeface="Century Gothic" panose="020B0502020202020204" pitchFamily="34" charset="0"/>
            </a:endParaRPr>
          </a:p>
        </p:txBody>
      </p:sp>
      <p:pic>
        <p:nvPicPr>
          <p:cNvPr id="4" name="Picture 2" descr="Thermometer, Temperature, Degrees Celsius, Scale">
            <a:extLst>
              <a:ext uri="{FF2B5EF4-FFF2-40B4-BE49-F238E27FC236}">
                <a16:creationId xmlns:a16="http://schemas.microsoft.com/office/drawing/2014/main" id="{0E6B351E-E59B-41E3-7BF0-650A194112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478" r="40250" b="31758"/>
          <a:stretch/>
        </p:blipFill>
        <p:spPr bwMode="auto">
          <a:xfrm>
            <a:off x="691695" y="1697531"/>
            <a:ext cx="840056" cy="461833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090972-E2C9-E119-B44D-F221EE55B59E}"/>
              </a:ext>
            </a:extLst>
          </p:cNvPr>
          <p:cNvSpPr txBox="1"/>
          <p:nvPr/>
        </p:nvSpPr>
        <p:spPr>
          <a:xfrm>
            <a:off x="1531751" y="5233217"/>
            <a:ext cx="840056" cy="461665"/>
          </a:xfrm>
          <a:prstGeom prst="rect">
            <a:avLst/>
          </a:prstGeom>
          <a:noFill/>
        </p:spPr>
        <p:txBody>
          <a:bodyPr wrap="square" rtlCol="0">
            <a:spAutoFit/>
          </a:bodyPr>
          <a:lstStyle/>
          <a:p>
            <a:r>
              <a:rPr lang="en-GB" sz="2400" dirty="0">
                <a:latin typeface="Century Gothic" panose="020B0502020202020204" pitchFamily="34" charset="0"/>
              </a:rPr>
              <a:t>40</a:t>
            </a:r>
          </a:p>
        </p:txBody>
      </p:sp>
      <p:sp>
        <p:nvSpPr>
          <p:cNvPr id="8" name="TextBox 7">
            <a:extLst>
              <a:ext uri="{FF2B5EF4-FFF2-40B4-BE49-F238E27FC236}">
                <a16:creationId xmlns:a16="http://schemas.microsoft.com/office/drawing/2014/main" id="{B63639E3-33D4-3BD1-CD07-D62344785469}"/>
              </a:ext>
            </a:extLst>
          </p:cNvPr>
          <p:cNvSpPr txBox="1"/>
          <p:nvPr/>
        </p:nvSpPr>
        <p:spPr>
          <a:xfrm>
            <a:off x="1582375" y="6083227"/>
            <a:ext cx="1327089" cy="461665"/>
          </a:xfrm>
          <a:prstGeom prst="rect">
            <a:avLst/>
          </a:prstGeom>
          <a:noFill/>
        </p:spPr>
        <p:txBody>
          <a:bodyPr wrap="square" rtlCol="0">
            <a:spAutoFit/>
          </a:bodyPr>
          <a:lstStyle/>
          <a:p>
            <a:r>
              <a:rPr lang="en-GB" sz="2400" dirty="0">
                <a:latin typeface="Century Gothic" panose="020B0502020202020204" pitchFamily="34" charset="0"/>
              </a:rPr>
              <a:t>20</a:t>
            </a:r>
          </a:p>
        </p:txBody>
      </p:sp>
      <p:sp>
        <p:nvSpPr>
          <p:cNvPr id="9" name="TextBox 8">
            <a:extLst>
              <a:ext uri="{FF2B5EF4-FFF2-40B4-BE49-F238E27FC236}">
                <a16:creationId xmlns:a16="http://schemas.microsoft.com/office/drawing/2014/main" id="{65B38F38-9B0B-0526-B795-37364D86FC4E}"/>
              </a:ext>
            </a:extLst>
          </p:cNvPr>
          <p:cNvSpPr txBox="1"/>
          <p:nvPr/>
        </p:nvSpPr>
        <p:spPr>
          <a:xfrm>
            <a:off x="1582375" y="4408811"/>
            <a:ext cx="840056" cy="461665"/>
          </a:xfrm>
          <a:prstGeom prst="rect">
            <a:avLst/>
          </a:prstGeom>
          <a:noFill/>
        </p:spPr>
        <p:txBody>
          <a:bodyPr wrap="square" rtlCol="0">
            <a:spAutoFit/>
          </a:bodyPr>
          <a:lstStyle/>
          <a:p>
            <a:r>
              <a:rPr lang="en-GB" sz="2400" dirty="0">
                <a:latin typeface="Century Gothic" panose="020B0502020202020204" pitchFamily="34" charset="0"/>
              </a:rPr>
              <a:t>60</a:t>
            </a:r>
          </a:p>
        </p:txBody>
      </p:sp>
      <p:sp>
        <p:nvSpPr>
          <p:cNvPr id="11" name="TextBox 10">
            <a:extLst>
              <a:ext uri="{FF2B5EF4-FFF2-40B4-BE49-F238E27FC236}">
                <a16:creationId xmlns:a16="http://schemas.microsoft.com/office/drawing/2014/main" id="{E30FA089-A042-CDC0-3283-8C7B2904D679}"/>
              </a:ext>
            </a:extLst>
          </p:cNvPr>
          <p:cNvSpPr txBox="1"/>
          <p:nvPr/>
        </p:nvSpPr>
        <p:spPr>
          <a:xfrm>
            <a:off x="1589308" y="3636279"/>
            <a:ext cx="2640311" cy="461665"/>
          </a:xfrm>
          <a:prstGeom prst="rect">
            <a:avLst/>
          </a:prstGeom>
          <a:noFill/>
        </p:spPr>
        <p:txBody>
          <a:bodyPr wrap="square" rtlCol="0">
            <a:spAutoFit/>
          </a:bodyPr>
          <a:lstStyle/>
          <a:p>
            <a:r>
              <a:rPr lang="en-GB" sz="2400" dirty="0">
                <a:latin typeface="Century Gothic" panose="020B0502020202020204" pitchFamily="34" charset="0"/>
              </a:rPr>
              <a:t>80</a:t>
            </a:r>
          </a:p>
        </p:txBody>
      </p:sp>
      <p:sp>
        <p:nvSpPr>
          <p:cNvPr id="13" name="TextBox 12">
            <a:extLst>
              <a:ext uri="{FF2B5EF4-FFF2-40B4-BE49-F238E27FC236}">
                <a16:creationId xmlns:a16="http://schemas.microsoft.com/office/drawing/2014/main" id="{677092B1-98B9-C883-4088-6B51CC222E5B}"/>
              </a:ext>
            </a:extLst>
          </p:cNvPr>
          <p:cNvSpPr txBox="1"/>
          <p:nvPr/>
        </p:nvSpPr>
        <p:spPr>
          <a:xfrm>
            <a:off x="1556570" y="2800847"/>
            <a:ext cx="1731721" cy="461665"/>
          </a:xfrm>
          <a:prstGeom prst="rect">
            <a:avLst/>
          </a:prstGeom>
          <a:noFill/>
        </p:spPr>
        <p:txBody>
          <a:bodyPr wrap="square" rtlCol="0">
            <a:spAutoFit/>
          </a:bodyPr>
          <a:lstStyle/>
          <a:p>
            <a:r>
              <a:rPr lang="en-GB" sz="2400" dirty="0">
                <a:latin typeface="Century Gothic" panose="020B0502020202020204" pitchFamily="34" charset="0"/>
              </a:rPr>
              <a:t>100</a:t>
            </a:r>
          </a:p>
        </p:txBody>
      </p:sp>
      <p:pic>
        <p:nvPicPr>
          <p:cNvPr id="27" name="Picture 2" descr="Thermometer, Temperature, Degrees Celsius, Scale">
            <a:extLst>
              <a:ext uri="{FF2B5EF4-FFF2-40B4-BE49-F238E27FC236}">
                <a16:creationId xmlns:a16="http://schemas.microsoft.com/office/drawing/2014/main" id="{244F4A5B-4B8C-A87A-2F80-AAAAD7CFDA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478" r="40250" b="31758"/>
          <a:stretch/>
        </p:blipFill>
        <p:spPr bwMode="auto">
          <a:xfrm>
            <a:off x="4152782" y="1693515"/>
            <a:ext cx="840056" cy="461833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DE1C6A6-C76A-A3CE-C0AC-F65C52FD8D71}"/>
              </a:ext>
            </a:extLst>
          </p:cNvPr>
          <p:cNvSpPr txBox="1"/>
          <p:nvPr/>
        </p:nvSpPr>
        <p:spPr>
          <a:xfrm>
            <a:off x="5030719" y="5229201"/>
            <a:ext cx="840056" cy="461665"/>
          </a:xfrm>
          <a:prstGeom prst="rect">
            <a:avLst/>
          </a:prstGeom>
          <a:noFill/>
        </p:spPr>
        <p:txBody>
          <a:bodyPr wrap="square" rtlCol="0">
            <a:spAutoFit/>
          </a:bodyPr>
          <a:lstStyle/>
          <a:p>
            <a:r>
              <a:rPr lang="en-GB" sz="2400" dirty="0">
                <a:latin typeface="Century Gothic" panose="020B0502020202020204" pitchFamily="34" charset="0"/>
              </a:rPr>
              <a:t>50</a:t>
            </a:r>
          </a:p>
        </p:txBody>
      </p:sp>
      <p:sp>
        <p:nvSpPr>
          <p:cNvPr id="29" name="TextBox 28">
            <a:extLst>
              <a:ext uri="{FF2B5EF4-FFF2-40B4-BE49-F238E27FC236}">
                <a16:creationId xmlns:a16="http://schemas.microsoft.com/office/drawing/2014/main" id="{520FD243-CF2A-94BC-403F-930973BB7830}"/>
              </a:ext>
            </a:extLst>
          </p:cNvPr>
          <p:cNvSpPr txBox="1"/>
          <p:nvPr/>
        </p:nvSpPr>
        <p:spPr>
          <a:xfrm>
            <a:off x="5043462" y="6079211"/>
            <a:ext cx="1327089" cy="461665"/>
          </a:xfrm>
          <a:prstGeom prst="rect">
            <a:avLst/>
          </a:prstGeom>
          <a:noFill/>
        </p:spPr>
        <p:txBody>
          <a:bodyPr wrap="square" rtlCol="0">
            <a:spAutoFit/>
          </a:bodyPr>
          <a:lstStyle/>
          <a:p>
            <a:r>
              <a:rPr lang="en-GB" sz="2400" dirty="0">
                <a:latin typeface="Century Gothic" panose="020B0502020202020204" pitchFamily="34" charset="0"/>
              </a:rPr>
              <a:t>0</a:t>
            </a:r>
          </a:p>
        </p:txBody>
      </p:sp>
      <p:sp>
        <p:nvSpPr>
          <p:cNvPr id="30" name="TextBox 29">
            <a:extLst>
              <a:ext uri="{FF2B5EF4-FFF2-40B4-BE49-F238E27FC236}">
                <a16:creationId xmlns:a16="http://schemas.microsoft.com/office/drawing/2014/main" id="{D5B07FBA-9B9E-104B-C8FC-DB2A7107E3AC}"/>
              </a:ext>
            </a:extLst>
          </p:cNvPr>
          <p:cNvSpPr txBox="1"/>
          <p:nvPr/>
        </p:nvSpPr>
        <p:spPr>
          <a:xfrm>
            <a:off x="5043462" y="4404795"/>
            <a:ext cx="840056" cy="461665"/>
          </a:xfrm>
          <a:prstGeom prst="rect">
            <a:avLst/>
          </a:prstGeom>
          <a:noFill/>
        </p:spPr>
        <p:txBody>
          <a:bodyPr wrap="square" rtlCol="0">
            <a:spAutoFit/>
          </a:bodyPr>
          <a:lstStyle/>
          <a:p>
            <a:r>
              <a:rPr lang="en-GB" sz="2400" dirty="0">
                <a:latin typeface="Century Gothic" panose="020B0502020202020204" pitchFamily="34" charset="0"/>
              </a:rPr>
              <a:t>100</a:t>
            </a:r>
          </a:p>
        </p:txBody>
      </p:sp>
      <p:sp>
        <p:nvSpPr>
          <p:cNvPr id="31" name="TextBox 30">
            <a:extLst>
              <a:ext uri="{FF2B5EF4-FFF2-40B4-BE49-F238E27FC236}">
                <a16:creationId xmlns:a16="http://schemas.microsoft.com/office/drawing/2014/main" id="{BB76BEAF-9E51-1E26-D78F-0BB2E4477FAF}"/>
              </a:ext>
            </a:extLst>
          </p:cNvPr>
          <p:cNvSpPr txBox="1"/>
          <p:nvPr/>
        </p:nvSpPr>
        <p:spPr>
          <a:xfrm>
            <a:off x="5050395" y="3632263"/>
            <a:ext cx="2640311" cy="461665"/>
          </a:xfrm>
          <a:prstGeom prst="rect">
            <a:avLst/>
          </a:prstGeom>
          <a:noFill/>
        </p:spPr>
        <p:txBody>
          <a:bodyPr wrap="square" rtlCol="0">
            <a:spAutoFit/>
          </a:bodyPr>
          <a:lstStyle/>
          <a:p>
            <a:r>
              <a:rPr lang="en-GB" sz="2400" dirty="0">
                <a:latin typeface="Century Gothic" panose="020B0502020202020204" pitchFamily="34" charset="0"/>
              </a:rPr>
              <a:t>150</a:t>
            </a:r>
          </a:p>
        </p:txBody>
      </p:sp>
      <p:sp>
        <p:nvSpPr>
          <p:cNvPr id="32" name="TextBox 31">
            <a:extLst>
              <a:ext uri="{FF2B5EF4-FFF2-40B4-BE49-F238E27FC236}">
                <a16:creationId xmlns:a16="http://schemas.microsoft.com/office/drawing/2014/main" id="{5F70C57F-0964-9BA2-0904-4CD441A9966A}"/>
              </a:ext>
            </a:extLst>
          </p:cNvPr>
          <p:cNvSpPr txBox="1"/>
          <p:nvPr/>
        </p:nvSpPr>
        <p:spPr>
          <a:xfrm>
            <a:off x="5017657" y="2796831"/>
            <a:ext cx="1731721" cy="461665"/>
          </a:xfrm>
          <a:prstGeom prst="rect">
            <a:avLst/>
          </a:prstGeom>
          <a:noFill/>
        </p:spPr>
        <p:txBody>
          <a:bodyPr wrap="square" rtlCol="0">
            <a:spAutoFit/>
          </a:bodyPr>
          <a:lstStyle/>
          <a:p>
            <a:r>
              <a:rPr lang="en-GB" sz="2400" dirty="0">
                <a:latin typeface="Century Gothic" panose="020B0502020202020204" pitchFamily="34" charset="0"/>
              </a:rPr>
              <a:t>200</a:t>
            </a:r>
          </a:p>
        </p:txBody>
      </p:sp>
      <p:pic>
        <p:nvPicPr>
          <p:cNvPr id="33" name="Picture 2" descr="Thermometer, Temperature, Degrees Celsius, Scale">
            <a:extLst>
              <a:ext uri="{FF2B5EF4-FFF2-40B4-BE49-F238E27FC236}">
                <a16:creationId xmlns:a16="http://schemas.microsoft.com/office/drawing/2014/main" id="{C83B661A-3A06-EDA1-0253-C276963FB7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0478" r="40250" b="31758"/>
          <a:stretch/>
        </p:blipFill>
        <p:spPr bwMode="auto">
          <a:xfrm>
            <a:off x="7329122" y="1681487"/>
            <a:ext cx="840056" cy="4618339"/>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8FD5EE16-6F79-BAE9-77D1-EE338B1F62C4}"/>
              </a:ext>
            </a:extLst>
          </p:cNvPr>
          <p:cNvSpPr txBox="1"/>
          <p:nvPr/>
        </p:nvSpPr>
        <p:spPr>
          <a:xfrm>
            <a:off x="8169178" y="5217173"/>
            <a:ext cx="840056" cy="461665"/>
          </a:xfrm>
          <a:prstGeom prst="rect">
            <a:avLst/>
          </a:prstGeom>
          <a:noFill/>
        </p:spPr>
        <p:txBody>
          <a:bodyPr wrap="square" rtlCol="0">
            <a:spAutoFit/>
          </a:bodyPr>
          <a:lstStyle/>
          <a:p>
            <a:r>
              <a:rPr lang="en-GB" sz="2400" dirty="0">
                <a:latin typeface="Century Gothic" panose="020B0502020202020204" pitchFamily="34" charset="0"/>
              </a:rPr>
              <a:t>22</a:t>
            </a:r>
          </a:p>
        </p:txBody>
      </p:sp>
      <p:sp>
        <p:nvSpPr>
          <p:cNvPr id="35" name="TextBox 34">
            <a:extLst>
              <a:ext uri="{FF2B5EF4-FFF2-40B4-BE49-F238E27FC236}">
                <a16:creationId xmlns:a16="http://schemas.microsoft.com/office/drawing/2014/main" id="{646FDFA8-9618-BCFB-43F7-D52129469949}"/>
              </a:ext>
            </a:extLst>
          </p:cNvPr>
          <p:cNvSpPr txBox="1"/>
          <p:nvPr/>
        </p:nvSpPr>
        <p:spPr>
          <a:xfrm>
            <a:off x="8219802" y="6067183"/>
            <a:ext cx="1327089" cy="461665"/>
          </a:xfrm>
          <a:prstGeom prst="rect">
            <a:avLst/>
          </a:prstGeom>
          <a:noFill/>
        </p:spPr>
        <p:txBody>
          <a:bodyPr wrap="square" rtlCol="0">
            <a:spAutoFit/>
          </a:bodyPr>
          <a:lstStyle/>
          <a:p>
            <a:r>
              <a:rPr lang="en-GB" sz="2400" dirty="0">
                <a:latin typeface="Century Gothic" panose="020B0502020202020204" pitchFamily="34" charset="0"/>
              </a:rPr>
              <a:t>21</a:t>
            </a:r>
          </a:p>
        </p:txBody>
      </p:sp>
      <p:sp>
        <p:nvSpPr>
          <p:cNvPr id="36" name="TextBox 35">
            <a:extLst>
              <a:ext uri="{FF2B5EF4-FFF2-40B4-BE49-F238E27FC236}">
                <a16:creationId xmlns:a16="http://schemas.microsoft.com/office/drawing/2014/main" id="{A5CBEC71-5C5B-923F-3F80-99D13305233C}"/>
              </a:ext>
            </a:extLst>
          </p:cNvPr>
          <p:cNvSpPr txBox="1"/>
          <p:nvPr/>
        </p:nvSpPr>
        <p:spPr>
          <a:xfrm>
            <a:off x="8219802" y="4392767"/>
            <a:ext cx="840056" cy="461665"/>
          </a:xfrm>
          <a:prstGeom prst="rect">
            <a:avLst/>
          </a:prstGeom>
          <a:noFill/>
        </p:spPr>
        <p:txBody>
          <a:bodyPr wrap="square" rtlCol="0">
            <a:spAutoFit/>
          </a:bodyPr>
          <a:lstStyle/>
          <a:p>
            <a:r>
              <a:rPr lang="en-GB" sz="2400" dirty="0">
                <a:latin typeface="Century Gothic" panose="020B0502020202020204" pitchFamily="34" charset="0"/>
              </a:rPr>
              <a:t>23</a:t>
            </a:r>
          </a:p>
        </p:txBody>
      </p:sp>
      <p:sp>
        <p:nvSpPr>
          <p:cNvPr id="37" name="TextBox 36">
            <a:extLst>
              <a:ext uri="{FF2B5EF4-FFF2-40B4-BE49-F238E27FC236}">
                <a16:creationId xmlns:a16="http://schemas.microsoft.com/office/drawing/2014/main" id="{935A08C6-65AC-D3E2-2350-B1E101B40CC9}"/>
              </a:ext>
            </a:extLst>
          </p:cNvPr>
          <p:cNvSpPr txBox="1"/>
          <p:nvPr/>
        </p:nvSpPr>
        <p:spPr>
          <a:xfrm>
            <a:off x="8226735" y="3620235"/>
            <a:ext cx="2640311" cy="461665"/>
          </a:xfrm>
          <a:prstGeom prst="rect">
            <a:avLst/>
          </a:prstGeom>
          <a:noFill/>
        </p:spPr>
        <p:txBody>
          <a:bodyPr wrap="square" rtlCol="0">
            <a:spAutoFit/>
          </a:bodyPr>
          <a:lstStyle/>
          <a:p>
            <a:r>
              <a:rPr lang="en-GB" sz="2400" dirty="0">
                <a:latin typeface="Century Gothic" panose="020B0502020202020204" pitchFamily="34" charset="0"/>
              </a:rPr>
              <a:t>24</a:t>
            </a:r>
          </a:p>
        </p:txBody>
      </p:sp>
      <p:sp>
        <p:nvSpPr>
          <p:cNvPr id="38" name="TextBox 37">
            <a:extLst>
              <a:ext uri="{FF2B5EF4-FFF2-40B4-BE49-F238E27FC236}">
                <a16:creationId xmlns:a16="http://schemas.microsoft.com/office/drawing/2014/main" id="{C6BE8663-9597-583D-CDCC-3E3628A9151D}"/>
              </a:ext>
            </a:extLst>
          </p:cNvPr>
          <p:cNvSpPr txBox="1"/>
          <p:nvPr/>
        </p:nvSpPr>
        <p:spPr>
          <a:xfrm>
            <a:off x="8193997" y="2784803"/>
            <a:ext cx="1731721" cy="461665"/>
          </a:xfrm>
          <a:prstGeom prst="rect">
            <a:avLst/>
          </a:prstGeom>
          <a:noFill/>
        </p:spPr>
        <p:txBody>
          <a:bodyPr wrap="square" rtlCol="0">
            <a:spAutoFit/>
          </a:bodyPr>
          <a:lstStyle/>
          <a:p>
            <a:r>
              <a:rPr lang="en-GB" sz="2400" dirty="0">
                <a:latin typeface="Century Gothic" panose="020B0502020202020204" pitchFamily="34" charset="0"/>
              </a:rPr>
              <a:t>25</a:t>
            </a:r>
          </a:p>
        </p:txBody>
      </p:sp>
    </p:spTree>
    <p:extLst>
      <p:ext uri="{BB962C8B-B14F-4D97-AF65-F5344CB8AC3E}">
        <p14:creationId xmlns:p14="http://schemas.microsoft.com/office/powerpoint/2010/main" val="72450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 grpId="0"/>
      <p:bldP spid="7" grpId="0"/>
      <p:bldP spid="6" grpId="0"/>
      <p:bldP spid="8" grpId="0"/>
      <p:bldP spid="9" grpId="0"/>
      <p:bldP spid="11" grpId="0"/>
      <p:bldP spid="13" grpId="0"/>
      <p:bldP spid="28" grpId="0"/>
      <p:bldP spid="29" grpId="0"/>
      <p:bldP spid="30" grpId="0"/>
      <p:bldP spid="31" grpId="0"/>
      <p:bldP spid="32" grpId="0"/>
      <p:bldP spid="34" grpId="0"/>
      <p:bldP spid="35" grpId="0"/>
      <p:bldP spid="36" grpId="0"/>
      <p:bldP spid="37" grpId="0"/>
      <p:bldP spid="3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9A24BEA-6738-605F-A9D9-111ADB0EF4E2}"/>
              </a:ext>
            </a:extLst>
          </p:cNvPr>
          <p:cNvGraphicFramePr>
            <a:graphicFrameLocks noGrp="1"/>
          </p:cNvGraphicFramePr>
          <p:nvPr>
            <p:extLst>
              <p:ext uri="{D42A27DB-BD31-4B8C-83A1-F6EECF244321}">
                <p14:modId xmlns:p14="http://schemas.microsoft.com/office/powerpoint/2010/main" val="67105253"/>
              </p:ext>
            </p:extLst>
          </p:nvPr>
        </p:nvGraphicFramePr>
        <p:xfrm>
          <a:off x="534298" y="1996440"/>
          <a:ext cx="9524100" cy="2865120"/>
        </p:xfrm>
        <a:graphic>
          <a:graphicData uri="http://schemas.openxmlformats.org/drawingml/2006/table">
            <a:tbl>
              <a:tblPr firstRow="1" bandRow="1">
                <a:tableStyleId>{5940675A-B579-460E-94D1-54222C63F5DA}</a:tableStyleId>
              </a:tblPr>
              <a:tblGrid>
                <a:gridCol w="1456184">
                  <a:extLst>
                    <a:ext uri="{9D8B030D-6E8A-4147-A177-3AD203B41FA5}">
                      <a16:colId xmlns:a16="http://schemas.microsoft.com/office/drawing/2014/main" val="3752503467"/>
                    </a:ext>
                  </a:extLst>
                </a:gridCol>
                <a:gridCol w="1169975">
                  <a:extLst>
                    <a:ext uri="{9D8B030D-6E8A-4147-A177-3AD203B41FA5}">
                      <a16:colId xmlns:a16="http://schemas.microsoft.com/office/drawing/2014/main" val="2714203605"/>
                    </a:ext>
                  </a:extLst>
                </a:gridCol>
                <a:gridCol w="1313079">
                  <a:extLst>
                    <a:ext uri="{9D8B030D-6E8A-4147-A177-3AD203B41FA5}">
                      <a16:colId xmlns:a16="http://schemas.microsoft.com/office/drawing/2014/main" val="148245261"/>
                    </a:ext>
                  </a:extLst>
                </a:gridCol>
                <a:gridCol w="1313079">
                  <a:extLst>
                    <a:ext uri="{9D8B030D-6E8A-4147-A177-3AD203B41FA5}">
                      <a16:colId xmlns:a16="http://schemas.microsoft.com/office/drawing/2014/main" val="289144347"/>
                    </a:ext>
                  </a:extLst>
                </a:gridCol>
                <a:gridCol w="1313079">
                  <a:extLst>
                    <a:ext uri="{9D8B030D-6E8A-4147-A177-3AD203B41FA5}">
                      <a16:colId xmlns:a16="http://schemas.microsoft.com/office/drawing/2014/main" val="3548048447"/>
                    </a:ext>
                  </a:extLst>
                </a:gridCol>
                <a:gridCol w="1313079">
                  <a:extLst>
                    <a:ext uri="{9D8B030D-6E8A-4147-A177-3AD203B41FA5}">
                      <a16:colId xmlns:a16="http://schemas.microsoft.com/office/drawing/2014/main" val="147140865"/>
                    </a:ext>
                  </a:extLst>
                </a:gridCol>
                <a:gridCol w="1645625">
                  <a:extLst>
                    <a:ext uri="{9D8B030D-6E8A-4147-A177-3AD203B41FA5}">
                      <a16:colId xmlns:a16="http://schemas.microsoft.com/office/drawing/2014/main" val="832785422"/>
                    </a:ext>
                  </a:extLst>
                </a:gridCol>
              </a:tblGrid>
              <a:tr h="370840">
                <a:tc rowSpan="2">
                  <a:txBody>
                    <a:bodyPr/>
                    <a:lstStyle/>
                    <a:p>
                      <a:r>
                        <a:rPr lang="en-GB" dirty="0">
                          <a:latin typeface="Century Gothic" panose="020B0502020202020204" pitchFamily="34" charset="0"/>
                        </a:rPr>
                        <a:t>Concentration of acid (mol/dm</a:t>
                      </a:r>
                      <a:r>
                        <a:rPr lang="en-GB" baseline="30000" dirty="0">
                          <a:latin typeface="Century Gothic" panose="020B0502020202020204" pitchFamily="34" charset="0"/>
                        </a:rPr>
                        <a:t>3)</a:t>
                      </a:r>
                      <a:r>
                        <a:rPr lang="en-GB" dirty="0">
                          <a:latin typeface="Century Gothic" panose="020B0502020202020204" pitchFamily="34" charset="0"/>
                        </a:rPr>
                        <a:t> )</a:t>
                      </a:r>
                    </a:p>
                  </a:txBody>
                  <a:tcPr/>
                </a:tc>
                <a:tc gridSpan="4">
                  <a:txBody>
                    <a:bodyPr/>
                    <a:lstStyle/>
                    <a:p>
                      <a:r>
                        <a:rPr lang="en-GB" dirty="0">
                          <a:latin typeface="Century Gothic" panose="020B0502020202020204" pitchFamily="34" charset="0"/>
                        </a:rPr>
                        <a:t>Volume needed to neutralise calcium hydroxide /cm</a:t>
                      </a:r>
                      <a:r>
                        <a:rPr lang="en-GB" baseline="30000" dirty="0">
                          <a:latin typeface="Century Gothic" panose="020B0502020202020204" pitchFamily="34" charset="0"/>
                        </a:rPr>
                        <a:t>3</a:t>
                      </a:r>
                    </a:p>
                  </a:txBody>
                  <a:tcPr/>
                </a:tc>
                <a:tc hMerge="1">
                  <a:txBody>
                    <a:bodyPr/>
                    <a:lstStyle/>
                    <a:p>
                      <a:endParaRPr lang="en-GB" dirty="0"/>
                    </a:p>
                  </a:txBody>
                  <a:tcPr/>
                </a:tc>
                <a:tc hMerge="1">
                  <a:txBody>
                    <a:bodyPr/>
                    <a:lstStyle/>
                    <a:p>
                      <a:endParaRPr lang="en-GB" dirty="0"/>
                    </a:p>
                  </a:txBody>
                  <a:tcPr/>
                </a:tc>
                <a:tc hMerge="1">
                  <a:txBody>
                    <a:bodyPr/>
                    <a:lstStyle/>
                    <a:p>
                      <a:endParaRPr lang="en-GB" dirty="0"/>
                    </a:p>
                  </a:txBody>
                  <a:tcPr/>
                </a:tc>
                <a:tc rowSpan="2">
                  <a:txBody>
                    <a:bodyPr/>
                    <a:lstStyle/>
                    <a:p>
                      <a:r>
                        <a:rPr lang="en-GB" dirty="0">
                          <a:latin typeface="Century Gothic" panose="020B0502020202020204" pitchFamily="34" charset="0"/>
                        </a:rPr>
                        <a:t>Range</a:t>
                      </a:r>
                    </a:p>
                  </a:txBody>
                  <a:tcPr/>
                </a:tc>
                <a:tc rowSpan="2">
                  <a:txBody>
                    <a:bodyPr/>
                    <a:lstStyle/>
                    <a:p>
                      <a:r>
                        <a:rPr lang="en-GB" dirty="0">
                          <a:latin typeface="Century Gothic" panose="020B0502020202020204" pitchFamily="34" charset="0"/>
                        </a:rPr>
                        <a:t>Uncertainty</a:t>
                      </a:r>
                    </a:p>
                  </a:txBody>
                  <a:tcPr/>
                </a:tc>
                <a:extLst>
                  <a:ext uri="{0D108BD9-81ED-4DB2-BD59-A6C34878D82A}">
                    <a16:rowId xmlns:a16="http://schemas.microsoft.com/office/drawing/2014/main" val="3341431142"/>
                  </a:ext>
                </a:extLst>
              </a:tr>
              <a:tr h="370840">
                <a:tc vMerge="1">
                  <a:txBody>
                    <a:bodyPr/>
                    <a:lstStyle/>
                    <a:p>
                      <a:endParaRPr lang="en-GB" dirty="0"/>
                    </a:p>
                  </a:txBody>
                  <a:tcPr/>
                </a:tc>
                <a:tc>
                  <a:txBody>
                    <a:bodyPr/>
                    <a:lstStyle/>
                    <a:p>
                      <a:r>
                        <a:rPr lang="en-GB" dirty="0">
                          <a:latin typeface="Century Gothic" panose="020B0502020202020204" pitchFamily="34" charset="0"/>
                        </a:rPr>
                        <a:t>Trial 1</a:t>
                      </a:r>
                    </a:p>
                  </a:txBody>
                  <a:tcPr/>
                </a:tc>
                <a:tc>
                  <a:txBody>
                    <a:bodyPr/>
                    <a:lstStyle/>
                    <a:p>
                      <a:r>
                        <a:rPr lang="en-GB" dirty="0">
                          <a:latin typeface="Century Gothic" panose="020B0502020202020204" pitchFamily="34" charset="0"/>
                        </a:rPr>
                        <a:t>Trial 2</a:t>
                      </a:r>
                    </a:p>
                  </a:txBody>
                  <a:tcPr/>
                </a:tc>
                <a:tc>
                  <a:txBody>
                    <a:bodyPr/>
                    <a:lstStyle/>
                    <a:p>
                      <a:r>
                        <a:rPr lang="en-GB" dirty="0">
                          <a:latin typeface="Century Gothic" panose="020B0502020202020204" pitchFamily="34" charset="0"/>
                        </a:rPr>
                        <a:t>Trial 3</a:t>
                      </a:r>
                    </a:p>
                  </a:txBody>
                  <a:tcPr/>
                </a:tc>
                <a:tc>
                  <a:txBody>
                    <a:bodyPr/>
                    <a:lstStyle/>
                    <a:p>
                      <a:r>
                        <a:rPr lang="en-GB" dirty="0">
                          <a:latin typeface="Century Gothic" panose="020B0502020202020204" pitchFamily="34" charset="0"/>
                        </a:rPr>
                        <a:t>Mean</a:t>
                      </a:r>
                    </a:p>
                  </a:txBody>
                  <a:tcPr/>
                </a:tc>
                <a:tc vMerge="1">
                  <a:txBody>
                    <a:bodyPr/>
                    <a:lstStyle/>
                    <a:p>
                      <a:endParaRPr dirty="0"/>
                    </a:p>
                  </a:txBody>
                  <a:tcPr/>
                </a:tc>
                <a:tc vMerge="1">
                  <a:txBody>
                    <a:bodyPr/>
                    <a:lstStyle/>
                    <a:p>
                      <a:endParaRPr dirty="0"/>
                    </a:p>
                  </a:txBody>
                  <a:tcPr/>
                </a:tc>
                <a:extLst>
                  <a:ext uri="{0D108BD9-81ED-4DB2-BD59-A6C34878D82A}">
                    <a16:rowId xmlns:a16="http://schemas.microsoft.com/office/drawing/2014/main" val="1634955766"/>
                  </a:ext>
                </a:extLst>
              </a:tr>
              <a:tr h="370840">
                <a:tc>
                  <a:txBody>
                    <a:bodyPr/>
                    <a:lstStyle/>
                    <a:p>
                      <a:r>
                        <a:rPr lang="en-GB" dirty="0">
                          <a:latin typeface="Century Gothic" panose="020B0502020202020204" pitchFamily="34" charset="0"/>
                        </a:rPr>
                        <a:t>2</a:t>
                      </a:r>
                    </a:p>
                  </a:txBody>
                  <a:tcPr/>
                </a:tc>
                <a:tc>
                  <a:txBody>
                    <a:bodyPr/>
                    <a:lstStyle/>
                    <a:p>
                      <a:r>
                        <a:rPr lang="en-GB" dirty="0">
                          <a:latin typeface="Century Gothic" panose="020B0502020202020204" pitchFamily="34" charset="0"/>
                        </a:rPr>
                        <a:t>14.3</a:t>
                      </a:r>
                    </a:p>
                  </a:txBody>
                  <a:tcPr/>
                </a:tc>
                <a:tc>
                  <a:txBody>
                    <a:bodyPr/>
                    <a:lstStyle/>
                    <a:p>
                      <a:r>
                        <a:rPr lang="en-GB" dirty="0">
                          <a:latin typeface="Century Gothic" panose="020B0502020202020204" pitchFamily="34" charset="0"/>
                        </a:rPr>
                        <a:t>14.3</a:t>
                      </a:r>
                    </a:p>
                  </a:txBody>
                  <a:tcPr/>
                </a:tc>
                <a:tc>
                  <a:txBody>
                    <a:bodyPr/>
                    <a:lstStyle/>
                    <a:p>
                      <a:r>
                        <a:rPr lang="en-GB" dirty="0">
                          <a:latin typeface="Century Gothic" panose="020B0502020202020204" pitchFamily="34" charset="0"/>
                        </a:rPr>
                        <a:t>14.4</a:t>
                      </a:r>
                    </a:p>
                  </a:txBody>
                  <a:tcPr/>
                </a:tc>
                <a:tc>
                  <a:txBody>
                    <a:bodyPr/>
                    <a:lstStyle/>
                    <a:p>
                      <a:endParaRPr lang="en-GB">
                        <a:latin typeface="Century Gothic" panose="020B0502020202020204" pitchFamily="34" charset="0"/>
                      </a:endParaRPr>
                    </a:p>
                  </a:txBody>
                  <a:tcPr/>
                </a:tc>
                <a:tc>
                  <a:txBody>
                    <a:bodyPr/>
                    <a:lstStyle/>
                    <a:p>
                      <a:endParaRPr lang="en-GB">
                        <a:latin typeface="Century Gothic" panose="020B0502020202020204" pitchFamily="34" charset="0"/>
                      </a:endParaRPr>
                    </a:p>
                  </a:txBody>
                  <a:tcPr/>
                </a:tc>
                <a:tc>
                  <a:txBody>
                    <a:bodyPr/>
                    <a:lstStyle/>
                    <a:p>
                      <a:endParaRPr lang="en-GB">
                        <a:latin typeface="Century Gothic" panose="020B0502020202020204" pitchFamily="34" charset="0"/>
                      </a:endParaRPr>
                    </a:p>
                  </a:txBody>
                  <a:tcPr/>
                </a:tc>
                <a:extLst>
                  <a:ext uri="{0D108BD9-81ED-4DB2-BD59-A6C34878D82A}">
                    <a16:rowId xmlns:a16="http://schemas.microsoft.com/office/drawing/2014/main" val="165478739"/>
                  </a:ext>
                </a:extLst>
              </a:tr>
              <a:tr h="370840">
                <a:tc>
                  <a:txBody>
                    <a:bodyPr/>
                    <a:lstStyle/>
                    <a:p>
                      <a:r>
                        <a:rPr lang="en-GB" dirty="0">
                          <a:latin typeface="Century Gothic" panose="020B0502020202020204" pitchFamily="34" charset="0"/>
                        </a:rPr>
                        <a:t>1.5</a:t>
                      </a:r>
                    </a:p>
                  </a:txBody>
                  <a:tcPr/>
                </a:tc>
                <a:tc>
                  <a:txBody>
                    <a:bodyPr/>
                    <a:lstStyle/>
                    <a:p>
                      <a:r>
                        <a:rPr lang="en-GB" dirty="0">
                          <a:latin typeface="Century Gothic" panose="020B0502020202020204" pitchFamily="34" charset="0"/>
                        </a:rPr>
                        <a:t>18.5</a:t>
                      </a:r>
                    </a:p>
                  </a:txBody>
                  <a:tcPr/>
                </a:tc>
                <a:tc>
                  <a:txBody>
                    <a:bodyPr/>
                    <a:lstStyle/>
                    <a:p>
                      <a:r>
                        <a:rPr lang="en-GB" dirty="0">
                          <a:latin typeface="Century Gothic" panose="020B0502020202020204" pitchFamily="34" charset="0"/>
                        </a:rPr>
                        <a:t>18.4</a:t>
                      </a:r>
                    </a:p>
                  </a:txBody>
                  <a:tcPr/>
                </a:tc>
                <a:tc>
                  <a:txBody>
                    <a:bodyPr/>
                    <a:lstStyle/>
                    <a:p>
                      <a:r>
                        <a:rPr lang="en-GB" dirty="0">
                          <a:latin typeface="Century Gothic" panose="020B0502020202020204" pitchFamily="34" charset="0"/>
                        </a:rPr>
                        <a:t>18.6</a:t>
                      </a:r>
                    </a:p>
                  </a:txBody>
                  <a:tcPr/>
                </a:tc>
                <a:tc>
                  <a:txBody>
                    <a:bodyPr/>
                    <a:lstStyle/>
                    <a:p>
                      <a:endParaRPr lang="en-GB">
                        <a:latin typeface="Century Gothic" panose="020B0502020202020204" pitchFamily="34" charset="0"/>
                      </a:endParaRPr>
                    </a:p>
                  </a:txBody>
                  <a:tcPr/>
                </a:tc>
                <a:tc>
                  <a:txBody>
                    <a:bodyPr/>
                    <a:lstStyle/>
                    <a:p>
                      <a:endParaRPr lang="en-GB">
                        <a:latin typeface="Century Gothic" panose="020B0502020202020204" pitchFamily="34" charset="0"/>
                      </a:endParaRPr>
                    </a:p>
                  </a:txBody>
                  <a:tcPr/>
                </a:tc>
                <a:tc>
                  <a:txBody>
                    <a:bodyPr/>
                    <a:lstStyle/>
                    <a:p>
                      <a:endParaRPr lang="en-GB">
                        <a:latin typeface="Century Gothic" panose="020B0502020202020204" pitchFamily="34" charset="0"/>
                      </a:endParaRPr>
                    </a:p>
                  </a:txBody>
                  <a:tcPr/>
                </a:tc>
                <a:extLst>
                  <a:ext uri="{0D108BD9-81ED-4DB2-BD59-A6C34878D82A}">
                    <a16:rowId xmlns:a16="http://schemas.microsoft.com/office/drawing/2014/main" val="176897961"/>
                  </a:ext>
                </a:extLst>
              </a:tr>
              <a:tr h="370840">
                <a:tc>
                  <a:txBody>
                    <a:bodyPr/>
                    <a:lstStyle/>
                    <a:p>
                      <a:r>
                        <a:rPr lang="en-GB" dirty="0">
                          <a:latin typeface="Century Gothic" panose="020B0502020202020204" pitchFamily="34" charset="0"/>
                        </a:rPr>
                        <a:t>1</a:t>
                      </a:r>
                    </a:p>
                  </a:txBody>
                  <a:tcPr/>
                </a:tc>
                <a:tc>
                  <a:txBody>
                    <a:bodyPr/>
                    <a:lstStyle/>
                    <a:p>
                      <a:r>
                        <a:rPr lang="en-GB" dirty="0">
                          <a:latin typeface="Century Gothic" panose="020B0502020202020204" pitchFamily="34" charset="0"/>
                        </a:rPr>
                        <a:t>26.2</a:t>
                      </a:r>
                    </a:p>
                  </a:txBody>
                  <a:tcPr/>
                </a:tc>
                <a:tc>
                  <a:txBody>
                    <a:bodyPr/>
                    <a:lstStyle/>
                    <a:p>
                      <a:r>
                        <a:rPr lang="en-GB" dirty="0">
                          <a:latin typeface="Century Gothic" panose="020B0502020202020204" pitchFamily="34" charset="0"/>
                        </a:rPr>
                        <a:t>24.3</a:t>
                      </a:r>
                    </a:p>
                  </a:txBody>
                  <a:tcPr/>
                </a:tc>
                <a:tc>
                  <a:txBody>
                    <a:bodyPr/>
                    <a:lstStyle/>
                    <a:p>
                      <a:r>
                        <a:rPr lang="en-GB" dirty="0">
                          <a:latin typeface="Century Gothic" panose="020B0502020202020204" pitchFamily="34" charset="0"/>
                        </a:rPr>
                        <a:t>26.2</a:t>
                      </a:r>
                    </a:p>
                  </a:txBody>
                  <a:tcPr/>
                </a:tc>
                <a:tc>
                  <a:txBody>
                    <a:bodyPr/>
                    <a:lstStyle/>
                    <a:p>
                      <a:endParaRPr lang="en-GB">
                        <a:latin typeface="Century Gothic" panose="020B0502020202020204" pitchFamily="34" charset="0"/>
                      </a:endParaRPr>
                    </a:p>
                  </a:txBody>
                  <a:tcPr/>
                </a:tc>
                <a:tc>
                  <a:txBody>
                    <a:bodyPr/>
                    <a:lstStyle/>
                    <a:p>
                      <a:endParaRPr lang="en-GB" dirty="0">
                        <a:latin typeface="Century Gothic" panose="020B0502020202020204" pitchFamily="34" charset="0"/>
                      </a:endParaRPr>
                    </a:p>
                  </a:txBody>
                  <a:tcPr/>
                </a:tc>
                <a:tc>
                  <a:txBody>
                    <a:bodyPr/>
                    <a:lstStyle/>
                    <a:p>
                      <a:endParaRPr lang="en-GB">
                        <a:latin typeface="Century Gothic" panose="020B0502020202020204" pitchFamily="34" charset="0"/>
                      </a:endParaRPr>
                    </a:p>
                  </a:txBody>
                  <a:tcPr/>
                </a:tc>
                <a:extLst>
                  <a:ext uri="{0D108BD9-81ED-4DB2-BD59-A6C34878D82A}">
                    <a16:rowId xmlns:a16="http://schemas.microsoft.com/office/drawing/2014/main" val="2341863803"/>
                  </a:ext>
                </a:extLst>
              </a:tr>
              <a:tr h="370840">
                <a:tc>
                  <a:txBody>
                    <a:bodyPr/>
                    <a:lstStyle/>
                    <a:p>
                      <a:r>
                        <a:rPr lang="en-GB" dirty="0">
                          <a:latin typeface="Century Gothic" panose="020B0502020202020204" pitchFamily="34" charset="0"/>
                        </a:rPr>
                        <a:t>0.5</a:t>
                      </a:r>
                    </a:p>
                  </a:txBody>
                  <a:tcPr/>
                </a:tc>
                <a:tc>
                  <a:txBody>
                    <a:bodyPr/>
                    <a:lstStyle/>
                    <a:p>
                      <a:r>
                        <a:rPr lang="en-GB" dirty="0">
                          <a:latin typeface="Century Gothic" panose="020B0502020202020204" pitchFamily="34" charset="0"/>
                        </a:rPr>
                        <a:t>53.6</a:t>
                      </a:r>
                    </a:p>
                  </a:txBody>
                  <a:tcPr/>
                </a:tc>
                <a:tc>
                  <a:txBody>
                    <a:bodyPr/>
                    <a:lstStyle/>
                    <a:p>
                      <a:r>
                        <a:rPr lang="en-GB" dirty="0">
                          <a:latin typeface="Century Gothic" panose="020B0502020202020204" pitchFamily="34" charset="0"/>
                        </a:rPr>
                        <a:t>53.9</a:t>
                      </a:r>
                    </a:p>
                  </a:txBody>
                  <a:tcPr/>
                </a:tc>
                <a:tc>
                  <a:txBody>
                    <a:bodyPr/>
                    <a:lstStyle/>
                    <a:p>
                      <a:r>
                        <a:rPr lang="en-GB" dirty="0">
                          <a:latin typeface="Century Gothic" panose="020B0502020202020204" pitchFamily="34" charset="0"/>
                        </a:rPr>
                        <a:t>53.2</a:t>
                      </a:r>
                    </a:p>
                  </a:txBody>
                  <a:tcPr/>
                </a:tc>
                <a:tc>
                  <a:txBody>
                    <a:bodyPr/>
                    <a:lstStyle/>
                    <a:p>
                      <a:endParaRPr lang="en-GB">
                        <a:latin typeface="Century Gothic" panose="020B0502020202020204" pitchFamily="34" charset="0"/>
                      </a:endParaRPr>
                    </a:p>
                  </a:txBody>
                  <a:tcPr/>
                </a:tc>
                <a:tc>
                  <a:txBody>
                    <a:bodyPr/>
                    <a:lstStyle/>
                    <a:p>
                      <a:endParaRPr lang="en-GB" dirty="0">
                        <a:latin typeface="Century Gothic" panose="020B0502020202020204" pitchFamily="34" charset="0"/>
                      </a:endParaRPr>
                    </a:p>
                  </a:txBody>
                  <a:tcPr/>
                </a:tc>
                <a:tc>
                  <a:txBody>
                    <a:bodyPr/>
                    <a:lstStyle/>
                    <a:p>
                      <a:endParaRPr lang="en-GB" dirty="0">
                        <a:latin typeface="Century Gothic" panose="020B0502020202020204" pitchFamily="34" charset="0"/>
                      </a:endParaRPr>
                    </a:p>
                  </a:txBody>
                  <a:tcPr/>
                </a:tc>
                <a:extLst>
                  <a:ext uri="{0D108BD9-81ED-4DB2-BD59-A6C34878D82A}">
                    <a16:rowId xmlns:a16="http://schemas.microsoft.com/office/drawing/2014/main" val="1564367211"/>
                  </a:ext>
                </a:extLst>
              </a:tr>
              <a:tr h="370840">
                <a:tc>
                  <a:txBody>
                    <a:bodyPr/>
                    <a:lstStyle/>
                    <a:p>
                      <a:r>
                        <a:rPr lang="en-GB" dirty="0">
                          <a:latin typeface="Century Gothic" panose="020B0502020202020204" pitchFamily="34" charset="0"/>
                        </a:rPr>
                        <a:t>0.25</a:t>
                      </a:r>
                    </a:p>
                  </a:txBody>
                  <a:tcPr/>
                </a:tc>
                <a:tc>
                  <a:txBody>
                    <a:bodyPr/>
                    <a:lstStyle/>
                    <a:p>
                      <a:r>
                        <a:rPr lang="en-GB" dirty="0">
                          <a:latin typeface="Century Gothic" panose="020B0502020202020204" pitchFamily="34" charset="0"/>
                        </a:rPr>
                        <a:t>109.7</a:t>
                      </a:r>
                    </a:p>
                  </a:txBody>
                  <a:tcPr/>
                </a:tc>
                <a:tc>
                  <a:txBody>
                    <a:bodyPr/>
                    <a:lstStyle/>
                    <a:p>
                      <a:r>
                        <a:rPr lang="en-GB" dirty="0">
                          <a:latin typeface="Century Gothic" panose="020B0502020202020204" pitchFamily="34" charset="0"/>
                        </a:rPr>
                        <a:t>110.2</a:t>
                      </a:r>
                    </a:p>
                  </a:txBody>
                  <a:tcPr/>
                </a:tc>
                <a:tc>
                  <a:txBody>
                    <a:bodyPr/>
                    <a:lstStyle/>
                    <a:p>
                      <a:r>
                        <a:rPr lang="en-GB" dirty="0">
                          <a:latin typeface="Century Gothic" panose="020B0502020202020204" pitchFamily="34" charset="0"/>
                        </a:rPr>
                        <a:t>110.1</a:t>
                      </a:r>
                    </a:p>
                  </a:txBody>
                  <a:tcPr/>
                </a:tc>
                <a:tc>
                  <a:txBody>
                    <a:bodyPr/>
                    <a:lstStyle/>
                    <a:p>
                      <a:endParaRPr lang="en-GB" dirty="0">
                        <a:latin typeface="Century Gothic" panose="020B0502020202020204" pitchFamily="34" charset="0"/>
                      </a:endParaRPr>
                    </a:p>
                  </a:txBody>
                  <a:tcPr/>
                </a:tc>
                <a:tc>
                  <a:txBody>
                    <a:bodyPr/>
                    <a:lstStyle/>
                    <a:p>
                      <a:endParaRPr lang="en-GB" dirty="0">
                        <a:latin typeface="Century Gothic" panose="020B0502020202020204" pitchFamily="34" charset="0"/>
                      </a:endParaRPr>
                    </a:p>
                  </a:txBody>
                  <a:tcPr/>
                </a:tc>
                <a:tc>
                  <a:txBody>
                    <a:bodyPr/>
                    <a:lstStyle/>
                    <a:p>
                      <a:endParaRPr lang="en-GB" dirty="0">
                        <a:latin typeface="Century Gothic" panose="020B0502020202020204" pitchFamily="34" charset="0"/>
                      </a:endParaRPr>
                    </a:p>
                  </a:txBody>
                  <a:tcPr/>
                </a:tc>
                <a:extLst>
                  <a:ext uri="{0D108BD9-81ED-4DB2-BD59-A6C34878D82A}">
                    <a16:rowId xmlns:a16="http://schemas.microsoft.com/office/drawing/2014/main" val="451993597"/>
                  </a:ext>
                </a:extLst>
              </a:tr>
            </a:tbl>
          </a:graphicData>
        </a:graphic>
      </p:graphicFrame>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330740" y="191311"/>
            <a:ext cx="10620375" cy="720725"/>
          </a:xfrm>
        </p:spPr>
        <p:txBody>
          <a:bodyPr>
            <a:normAutofit/>
          </a:bodyPr>
          <a:lstStyle/>
          <a:p>
            <a:r>
              <a:rPr lang="en-GB" sz="2600" b="1" dirty="0">
                <a:latin typeface="Century Gothic" panose="020B0502020202020204" pitchFamily="34" charset="0"/>
              </a:rPr>
              <a:t>You: Uncertainty</a:t>
            </a:r>
          </a:p>
        </p:txBody>
      </p:sp>
      <p:sp>
        <p:nvSpPr>
          <p:cNvPr id="3" name="TextBox 2">
            <a:extLst>
              <a:ext uri="{FF2B5EF4-FFF2-40B4-BE49-F238E27FC236}">
                <a16:creationId xmlns:a16="http://schemas.microsoft.com/office/drawing/2014/main" id="{9AFEC162-7CB1-22AC-95C4-F0132FEE9F8A}"/>
              </a:ext>
            </a:extLst>
          </p:cNvPr>
          <p:cNvSpPr txBox="1"/>
          <p:nvPr/>
        </p:nvSpPr>
        <p:spPr>
          <a:xfrm>
            <a:off x="454105" y="774772"/>
            <a:ext cx="10418213" cy="1938992"/>
          </a:xfrm>
          <a:prstGeom prst="rect">
            <a:avLst/>
          </a:prstGeom>
          <a:noFill/>
        </p:spPr>
        <p:txBody>
          <a:bodyPr wrap="square" rtlCol="0">
            <a:spAutoFit/>
          </a:bodyPr>
          <a:lstStyle/>
          <a:p>
            <a:r>
              <a:rPr lang="en-GB" sz="2000" dirty="0">
                <a:latin typeface="Century Gothic" panose="020B0502020202020204" pitchFamily="34" charset="0"/>
              </a:rPr>
              <a:t>A group of students are investigating the effect of concentration on the volume of hydrochloric acid needed to neutralise 1g of calcium hydroxide. They do repeat measurements to improve the repeatability.</a:t>
            </a:r>
          </a:p>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p:txBody>
      </p:sp>
      <p:sp>
        <p:nvSpPr>
          <p:cNvPr id="17" name="TextBox 16">
            <a:extLst>
              <a:ext uri="{FF2B5EF4-FFF2-40B4-BE49-F238E27FC236}">
                <a16:creationId xmlns:a16="http://schemas.microsoft.com/office/drawing/2014/main" id="{CF8204EE-E424-E290-E4AF-D7873753AD4D}"/>
              </a:ext>
            </a:extLst>
          </p:cNvPr>
          <p:cNvSpPr txBox="1"/>
          <p:nvPr/>
        </p:nvSpPr>
        <p:spPr>
          <a:xfrm>
            <a:off x="5789282" y="3706753"/>
            <a:ext cx="77938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25.7</a:t>
            </a:r>
            <a:endParaRPr lang="en-GB" sz="2400" baseline="30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3A2E307F-CC55-639D-187B-E5937D756B3F}"/>
              </a:ext>
            </a:extLst>
          </p:cNvPr>
          <p:cNvSpPr txBox="1"/>
          <p:nvPr/>
        </p:nvSpPr>
        <p:spPr>
          <a:xfrm>
            <a:off x="7100440" y="3367172"/>
            <a:ext cx="609462"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0.2</a:t>
            </a:r>
            <a:endParaRPr lang="en-GB" sz="2400" baseline="30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8858691E-E60B-04D0-9479-7E3CE0BF85B0}"/>
              </a:ext>
            </a:extLst>
          </p:cNvPr>
          <p:cNvSpPr txBox="1"/>
          <p:nvPr/>
        </p:nvSpPr>
        <p:spPr>
          <a:xfrm>
            <a:off x="7142109" y="3687297"/>
            <a:ext cx="609462"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0.3</a:t>
            </a:r>
            <a:endParaRPr lang="en-GB" sz="2400" baseline="30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32324062-BF20-54FF-7A7C-DE40BDB0ADC3}"/>
              </a:ext>
            </a:extLst>
          </p:cNvPr>
          <p:cNvSpPr txBox="1"/>
          <p:nvPr/>
        </p:nvSpPr>
        <p:spPr>
          <a:xfrm>
            <a:off x="7125049" y="4081165"/>
            <a:ext cx="69442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0.5 </a:t>
            </a:r>
            <a:endParaRPr lang="en-GB" sz="2400" baseline="30000"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CA9A67DB-F536-2CCD-FE5D-8B6E4D0EAD7C}"/>
              </a:ext>
            </a:extLst>
          </p:cNvPr>
          <p:cNvSpPr txBox="1"/>
          <p:nvPr/>
        </p:nvSpPr>
        <p:spPr>
          <a:xfrm>
            <a:off x="500299" y="5354453"/>
            <a:ext cx="10418213" cy="1200329"/>
          </a:xfrm>
          <a:prstGeom prst="rect">
            <a:avLst/>
          </a:prstGeom>
          <a:noFill/>
        </p:spPr>
        <p:txBody>
          <a:bodyPr wrap="square" rtlCol="0">
            <a:spAutoFit/>
          </a:bodyPr>
          <a:lstStyle/>
          <a:p>
            <a:r>
              <a:rPr lang="en-GB" sz="2400" dirty="0">
                <a:latin typeface="Century Gothic" panose="020B0502020202020204" pitchFamily="34" charset="0"/>
              </a:rPr>
              <a:t>Calculate the means, the ranges and uncertainty of each</a:t>
            </a:r>
          </a:p>
          <a:p>
            <a:r>
              <a:rPr lang="en-GB" sz="2400" dirty="0">
                <a:latin typeface="Century Gothic" panose="020B0502020202020204" pitchFamily="34" charset="0"/>
              </a:rPr>
              <a:t>Decide the concentration with the lowest uncertainty. </a:t>
            </a:r>
          </a:p>
          <a:p>
            <a:endParaRPr lang="en-GB" sz="2400" dirty="0">
              <a:latin typeface="Century Gothic" panose="020B0502020202020204" pitchFamily="34" charset="0"/>
            </a:endParaRPr>
          </a:p>
        </p:txBody>
      </p:sp>
      <p:sp>
        <p:nvSpPr>
          <p:cNvPr id="9" name="TextBox 8">
            <a:extLst>
              <a:ext uri="{FF2B5EF4-FFF2-40B4-BE49-F238E27FC236}">
                <a16:creationId xmlns:a16="http://schemas.microsoft.com/office/drawing/2014/main" id="{5DD161A1-CAD3-16D3-663A-D9D88FCD52BD}"/>
              </a:ext>
            </a:extLst>
          </p:cNvPr>
          <p:cNvSpPr txBox="1"/>
          <p:nvPr/>
        </p:nvSpPr>
        <p:spPr>
          <a:xfrm>
            <a:off x="5788864" y="3350267"/>
            <a:ext cx="77938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18.5</a:t>
            </a:r>
            <a:endParaRPr lang="en-GB" sz="2400" baseline="30000" dirty="0">
              <a:solidFill>
                <a:schemeClr val="accent1"/>
              </a:solidFill>
              <a:latin typeface="Century Gothic" panose="020B0502020202020204" pitchFamily="34" charset="0"/>
            </a:endParaRPr>
          </a:p>
        </p:txBody>
      </p:sp>
      <p:sp>
        <p:nvSpPr>
          <p:cNvPr id="11" name="TextBox 10">
            <a:extLst>
              <a:ext uri="{FF2B5EF4-FFF2-40B4-BE49-F238E27FC236}">
                <a16:creationId xmlns:a16="http://schemas.microsoft.com/office/drawing/2014/main" id="{C5AD7EA7-138B-896A-CD80-3DF4E97342D3}"/>
              </a:ext>
            </a:extLst>
          </p:cNvPr>
          <p:cNvSpPr txBox="1"/>
          <p:nvPr/>
        </p:nvSpPr>
        <p:spPr>
          <a:xfrm>
            <a:off x="5773586" y="4104132"/>
            <a:ext cx="77938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53.6</a:t>
            </a:r>
            <a:endParaRPr lang="en-GB" sz="2400" baseline="30000" dirty="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2E8DEBF1-C973-43D8-ED10-B6E35ED4AA06}"/>
              </a:ext>
            </a:extLst>
          </p:cNvPr>
          <p:cNvSpPr txBox="1"/>
          <p:nvPr/>
        </p:nvSpPr>
        <p:spPr>
          <a:xfrm>
            <a:off x="5716374" y="4425489"/>
            <a:ext cx="1024667"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110.0</a:t>
            </a:r>
            <a:endParaRPr lang="en-GB" sz="2400" baseline="30000" dirty="0">
              <a:solidFill>
                <a:schemeClr val="accent1"/>
              </a:solidFill>
              <a:latin typeface="Century Gothic" panose="020B0502020202020204" pitchFamily="34" charset="0"/>
            </a:endParaRPr>
          </a:p>
        </p:txBody>
      </p:sp>
      <p:sp>
        <p:nvSpPr>
          <p:cNvPr id="13" name="TextBox 12">
            <a:extLst>
              <a:ext uri="{FF2B5EF4-FFF2-40B4-BE49-F238E27FC236}">
                <a16:creationId xmlns:a16="http://schemas.microsoft.com/office/drawing/2014/main" id="{978F82FB-38EE-0145-55BA-49E5C25E74EF}"/>
              </a:ext>
            </a:extLst>
          </p:cNvPr>
          <p:cNvSpPr txBox="1"/>
          <p:nvPr/>
        </p:nvSpPr>
        <p:spPr>
          <a:xfrm>
            <a:off x="5773585" y="3008608"/>
            <a:ext cx="77938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14.3</a:t>
            </a:r>
            <a:endParaRPr lang="en-GB" sz="2400" baseline="30000" dirty="0">
              <a:solidFill>
                <a:schemeClr val="accent1"/>
              </a:solidFill>
              <a:latin typeface="Century Gothic" panose="020B0502020202020204" pitchFamily="34" charset="0"/>
            </a:endParaRPr>
          </a:p>
        </p:txBody>
      </p:sp>
      <p:sp>
        <p:nvSpPr>
          <p:cNvPr id="14" name="TextBox 13">
            <a:extLst>
              <a:ext uri="{FF2B5EF4-FFF2-40B4-BE49-F238E27FC236}">
                <a16:creationId xmlns:a16="http://schemas.microsoft.com/office/drawing/2014/main" id="{7D8AC800-7944-8D51-C3C7-DCAE44661137}"/>
              </a:ext>
            </a:extLst>
          </p:cNvPr>
          <p:cNvSpPr txBox="1"/>
          <p:nvPr/>
        </p:nvSpPr>
        <p:spPr>
          <a:xfrm>
            <a:off x="7184198" y="3036405"/>
            <a:ext cx="609462"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0.1</a:t>
            </a:r>
            <a:endParaRPr lang="en-GB" sz="2400" baseline="30000" dirty="0">
              <a:solidFill>
                <a:schemeClr val="accent1"/>
              </a:solidFill>
              <a:latin typeface="Century Gothic" panose="020B0502020202020204" pitchFamily="34" charset="0"/>
            </a:endParaRPr>
          </a:p>
        </p:txBody>
      </p:sp>
      <p:sp>
        <p:nvSpPr>
          <p:cNvPr id="15" name="TextBox 14">
            <a:extLst>
              <a:ext uri="{FF2B5EF4-FFF2-40B4-BE49-F238E27FC236}">
                <a16:creationId xmlns:a16="http://schemas.microsoft.com/office/drawing/2014/main" id="{E942050F-DFAA-E566-C012-3EC1B0129E6B}"/>
              </a:ext>
            </a:extLst>
          </p:cNvPr>
          <p:cNvSpPr txBox="1"/>
          <p:nvPr/>
        </p:nvSpPr>
        <p:spPr>
          <a:xfrm>
            <a:off x="8533849" y="3336136"/>
            <a:ext cx="77938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0.10</a:t>
            </a:r>
            <a:endParaRPr lang="en-GB" sz="2400" baseline="30000" dirty="0">
              <a:solidFill>
                <a:schemeClr val="accent1"/>
              </a:solidFill>
              <a:latin typeface="Century Gothic" panose="020B0502020202020204" pitchFamily="34" charset="0"/>
            </a:endParaRPr>
          </a:p>
        </p:txBody>
      </p:sp>
      <p:sp>
        <p:nvSpPr>
          <p:cNvPr id="16" name="TextBox 15">
            <a:extLst>
              <a:ext uri="{FF2B5EF4-FFF2-40B4-BE49-F238E27FC236}">
                <a16:creationId xmlns:a16="http://schemas.microsoft.com/office/drawing/2014/main" id="{F96085BC-C8AD-0CAA-4751-1FA5675DAD4C}"/>
              </a:ext>
            </a:extLst>
          </p:cNvPr>
          <p:cNvSpPr txBox="1"/>
          <p:nvPr/>
        </p:nvSpPr>
        <p:spPr>
          <a:xfrm>
            <a:off x="8578756" y="2980459"/>
            <a:ext cx="77938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0.05</a:t>
            </a:r>
            <a:endParaRPr lang="en-GB" sz="2400" baseline="30000" dirty="0">
              <a:solidFill>
                <a:schemeClr val="accent1"/>
              </a:solidFill>
              <a:latin typeface="Century Gothic" panose="020B0502020202020204" pitchFamily="34" charset="0"/>
            </a:endParaRPr>
          </a:p>
        </p:txBody>
      </p:sp>
      <p:sp>
        <p:nvSpPr>
          <p:cNvPr id="18" name="TextBox 17">
            <a:extLst>
              <a:ext uri="{FF2B5EF4-FFF2-40B4-BE49-F238E27FC236}">
                <a16:creationId xmlns:a16="http://schemas.microsoft.com/office/drawing/2014/main" id="{C73EF9AA-662F-9146-194D-9D18D3F50AF3}"/>
              </a:ext>
            </a:extLst>
          </p:cNvPr>
          <p:cNvSpPr txBox="1"/>
          <p:nvPr/>
        </p:nvSpPr>
        <p:spPr>
          <a:xfrm>
            <a:off x="8560222" y="3706883"/>
            <a:ext cx="77938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0.15</a:t>
            </a:r>
            <a:endParaRPr lang="en-GB" sz="2400" baseline="30000" dirty="0">
              <a:solidFill>
                <a:schemeClr val="accent1"/>
              </a:solidFill>
              <a:latin typeface="Century Gothic" panose="020B0502020202020204" pitchFamily="34" charset="0"/>
            </a:endParaRPr>
          </a:p>
        </p:txBody>
      </p:sp>
      <p:sp>
        <p:nvSpPr>
          <p:cNvPr id="21" name="TextBox 20">
            <a:extLst>
              <a:ext uri="{FF2B5EF4-FFF2-40B4-BE49-F238E27FC236}">
                <a16:creationId xmlns:a16="http://schemas.microsoft.com/office/drawing/2014/main" id="{570B4058-F9E2-03B3-0A8C-B9EF27DFF850}"/>
              </a:ext>
            </a:extLst>
          </p:cNvPr>
          <p:cNvSpPr txBox="1"/>
          <p:nvPr/>
        </p:nvSpPr>
        <p:spPr>
          <a:xfrm>
            <a:off x="8646988" y="4110052"/>
            <a:ext cx="77938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0.35</a:t>
            </a:r>
            <a:endParaRPr lang="en-GB" sz="2400" baseline="30000" dirty="0">
              <a:solidFill>
                <a:schemeClr val="accent1"/>
              </a:solidFill>
              <a:latin typeface="Century Gothic" panose="020B0502020202020204" pitchFamily="34" charset="0"/>
            </a:endParaRPr>
          </a:p>
        </p:txBody>
      </p:sp>
      <p:sp>
        <p:nvSpPr>
          <p:cNvPr id="22" name="TextBox 21">
            <a:extLst>
              <a:ext uri="{FF2B5EF4-FFF2-40B4-BE49-F238E27FC236}">
                <a16:creationId xmlns:a16="http://schemas.microsoft.com/office/drawing/2014/main" id="{D13F5954-AE8F-4243-C743-E2F0C54294C2}"/>
              </a:ext>
            </a:extLst>
          </p:cNvPr>
          <p:cNvSpPr txBox="1"/>
          <p:nvPr/>
        </p:nvSpPr>
        <p:spPr>
          <a:xfrm>
            <a:off x="8605083" y="4440606"/>
            <a:ext cx="779381"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0.25</a:t>
            </a:r>
            <a:endParaRPr lang="en-GB" sz="2400" baseline="30000" dirty="0">
              <a:solidFill>
                <a:schemeClr val="accent1"/>
              </a:solidFill>
              <a:latin typeface="Century Gothic" panose="020B0502020202020204" pitchFamily="34" charset="0"/>
            </a:endParaRPr>
          </a:p>
        </p:txBody>
      </p:sp>
      <p:sp>
        <p:nvSpPr>
          <p:cNvPr id="23" name="TextBox 22">
            <a:extLst>
              <a:ext uri="{FF2B5EF4-FFF2-40B4-BE49-F238E27FC236}">
                <a16:creationId xmlns:a16="http://schemas.microsoft.com/office/drawing/2014/main" id="{4FCEBB11-A406-862E-50B2-AB6351072A34}"/>
              </a:ext>
            </a:extLst>
          </p:cNvPr>
          <p:cNvSpPr txBox="1"/>
          <p:nvPr/>
        </p:nvSpPr>
        <p:spPr>
          <a:xfrm>
            <a:off x="7177517" y="4482794"/>
            <a:ext cx="609462"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0.5</a:t>
            </a:r>
            <a:endParaRPr lang="en-GB" sz="2400" baseline="30000" dirty="0">
              <a:solidFill>
                <a:schemeClr val="accent1"/>
              </a:solidFill>
              <a:latin typeface="Century Gothic" panose="020B0502020202020204" pitchFamily="34" charset="0"/>
            </a:endParaRPr>
          </a:p>
        </p:txBody>
      </p:sp>
      <p:sp>
        <p:nvSpPr>
          <p:cNvPr id="24" name="TextBox 23">
            <a:extLst>
              <a:ext uri="{FF2B5EF4-FFF2-40B4-BE49-F238E27FC236}">
                <a16:creationId xmlns:a16="http://schemas.microsoft.com/office/drawing/2014/main" id="{7142F2B4-ACD7-1A90-8514-FFC339901B0F}"/>
              </a:ext>
            </a:extLst>
          </p:cNvPr>
          <p:cNvSpPr txBox="1"/>
          <p:nvPr/>
        </p:nvSpPr>
        <p:spPr>
          <a:xfrm>
            <a:off x="500299" y="6190393"/>
            <a:ext cx="1795684"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2 mol/dm</a:t>
            </a:r>
            <a:r>
              <a:rPr lang="en-GB" sz="2400" baseline="30000" dirty="0">
                <a:solidFill>
                  <a:schemeClr val="accent1"/>
                </a:solidFill>
                <a:latin typeface="Century Gothic" panose="020B0502020202020204" pitchFamily="34" charset="0"/>
              </a:rPr>
              <a:t>3</a:t>
            </a:r>
          </a:p>
        </p:txBody>
      </p:sp>
    </p:spTree>
    <p:extLst>
      <p:ext uri="{BB962C8B-B14F-4D97-AF65-F5344CB8AC3E}">
        <p14:creationId xmlns:p14="http://schemas.microsoft.com/office/powerpoint/2010/main" val="3772520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7" grpId="0"/>
      <p:bldP spid="5" grpId="0"/>
      <p:bldP spid="6" grpId="0"/>
      <p:bldP spid="7" grpId="0"/>
      <p:bldP spid="8" grpId="0"/>
      <p:bldP spid="9" grpId="0"/>
      <p:bldP spid="11" grpId="0"/>
      <p:bldP spid="12" grpId="0"/>
      <p:bldP spid="13" grpId="0"/>
      <p:bldP spid="14" grpId="0"/>
      <p:bldP spid="15" grpId="0"/>
      <p:bldP spid="16" grpId="0"/>
      <p:bldP spid="18" grpId="0"/>
      <p:bldP spid="21" grpId="0"/>
      <p:bldP spid="22"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9ED52-7A46-B244-B895-4AA8B2F9B65D}"/>
              </a:ext>
            </a:extLst>
          </p:cNvPr>
          <p:cNvSpPr>
            <a:spLocks noGrp="1"/>
          </p:cNvSpPr>
          <p:nvPr>
            <p:ph type="title"/>
          </p:nvPr>
        </p:nvSpPr>
        <p:spPr/>
        <p:txBody>
          <a:bodyPr/>
          <a:lstStyle/>
          <a:p>
            <a:r>
              <a:rPr lang="en-GB">
                <a:latin typeface="Century Gothic" panose="020B0502020202020204" pitchFamily="34" charset="0"/>
              </a:rPr>
              <a:t>Estimating Uncertainty worksheet</a:t>
            </a:r>
          </a:p>
        </p:txBody>
      </p:sp>
      <p:pic>
        <p:nvPicPr>
          <p:cNvPr id="5" name="Picture 4" descr="Graphical user interface, text, application, email&#10;&#10;Description automatically generated">
            <a:extLst>
              <a:ext uri="{FF2B5EF4-FFF2-40B4-BE49-F238E27FC236}">
                <a16:creationId xmlns:a16="http://schemas.microsoft.com/office/drawing/2014/main" id="{F976DC3C-C262-8042-91AF-2F9F9FE3C96B}"/>
              </a:ext>
            </a:extLst>
          </p:cNvPr>
          <p:cNvPicPr>
            <a:picLocks noChangeAspect="1"/>
          </p:cNvPicPr>
          <p:nvPr/>
        </p:nvPicPr>
        <p:blipFill>
          <a:blip r:embed="rId2"/>
          <a:stretch>
            <a:fillRect/>
          </a:stretch>
        </p:blipFill>
        <p:spPr>
          <a:xfrm>
            <a:off x="6533415" y="359999"/>
            <a:ext cx="4836160" cy="6858000"/>
          </a:xfrm>
          <a:prstGeom prst="rect">
            <a:avLst/>
          </a:prstGeom>
          <a:ln>
            <a:solidFill>
              <a:schemeClr val="tx1"/>
            </a:solidFill>
          </a:ln>
        </p:spPr>
      </p:pic>
      <p:pic>
        <p:nvPicPr>
          <p:cNvPr id="6" name="Picture 5">
            <a:extLst>
              <a:ext uri="{FF2B5EF4-FFF2-40B4-BE49-F238E27FC236}">
                <a16:creationId xmlns:a16="http://schemas.microsoft.com/office/drawing/2014/main" id="{D08AE604-C961-3A42-9302-244A2C634B74}"/>
              </a:ext>
            </a:extLst>
          </p:cNvPr>
          <p:cNvPicPr>
            <a:picLocks noChangeAspect="1"/>
          </p:cNvPicPr>
          <p:nvPr/>
        </p:nvPicPr>
        <p:blipFill>
          <a:blip r:embed="rId3"/>
          <a:stretch>
            <a:fillRect/>
          </a:stretch>
        </p:blipFill>
        <p:spPr>
          <a:xfrm>
            <a:off x="5658586" y="1079999"/>
            <a:ext cx="4818875" cy="6858000"/>
          </a:xfrm>
          <a:prstGeom prst="rect">
            <a:avLst/>
          </a:prstGeom>
          <a:ln>
            <a:solidFill>
              <a:schemeClr val="tx1"/>
            </a:solidFill>
          </a:ln>
        </p:spPr>
      </p:pic>
    </p:spTree>
    <p:extLst>
      <p:ext uri="{BB962C8B-B14F-4D97-AF65-F5344CB8AC3E}">
        <p14:creationId xmlns:p14="http://schemas.microsoft.com/office/powerpoint/2010/main" val="13247277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9CE54-294F-BC46-AE0F-4C596F9847D0}"/>
              </a:ext>
            </a:extLst>
          </p:cNvPr>
          <p:cNvSpPr>
            <a:spLocks noGrp="1"/>
          </p:cNvSpPr>
          <p:nvPr>
            <p:ph type="title"/>
          </p:nvPr>
        </p:nvSpPr>
        <p:spPr/>
        <p:txBody>
          <a:bodyPr/>
          <a:lstStyle/>
          <a:p>
            <a:r>
              <a:rPr lang="en-GB">
                <a:latin typeface="Century Gothic" panose="020B0502020202020204" pitchFamily="34" charset="0"/>
              </a:rPr>
              <a:t>Answers</a:t>
            </a:r>
          </a:p>
        </p:txBody>
      </p:sp>
      <p:pic>
        <p:nvPicPr>
          <p:cNvPr id="6" name="Picture 5" descr="Table&#10;&#10;Description automatically generated">
            <a:extLst>
              <a:ext uri="{FF2B5EF4-FFF2-40B4-BE49-F238E27FC236}">
                <a16:creationId xmlns:a16="http://schemas.microsoft.com/office/drawing/2014/main" id="{3E77559B-8757-9241-A0C5-7AF99E9F198B}"/>
              </a:ext>
            </a:extLst>
          </p:cNvPr>
          <p:cNvPicPr>
            <a:picLocks noChangeAspect="1"/>
          </p:cNvPicPr>
          <p:nvPr/>
        </p:nvPicPr>
        <p:blipFill>
          <a:blip r:embed="rId2"/>
          <a:stretch>
            <a:fillRect/>
          </a:stretch>
        </p:blipFill>
        <p:spPr>
          <a:xfrm>
            <a:off x="539999" y="719998"/>
            <a:ext cx="10208211" cy="6010297"/>
          </a:xfrm>
          <a:prstGeom prst="rect">
            <a:avLst/>
          </a:prstGeom>
          <a:ln>
            <a:solidFill>
              <a:schemeClr val="tx1"/>
            </a:solidFill>
          </a:ln>
        </p:spPr>
      </p:pic>
      <p:sp>
        <p:nvSpPr>
          <p:cNvPr id="7" name="TextBox 6">
            <a:extLst>
              <a:ext uri="{FF2B5EF4-FFF2-40B4-BE49-F238E27FC236}">
                <a16:creationId xmlns:a16="http://schemas.microsoft.com/office/drawing/2014/main" id="{D5FADF37-B3B7-AE4B-882F-DA1ABEC04ED2}"/>
              </a:ext>
            </a:extLst>
          </p:cNvPr>
          <p:cNvSpPr txBox="1"/>
          <p:nvPr/>
        </p:nvSpPr>
        <p:spPr>
          <a:xfrm>
            <a:off x="8502316" y="2759243"/>
            <a:ext cx="689612"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35.5</a:t>
            </a:r>
          </a:p>
        </p:txBody>
      </p:sp>
      <p:sp>
        <p:nvSpPr>
          <p:cNvPr id="8" name="TextBox 7">
            <a:extLst>
              <a:ext uri="{FF2B5EF4-FFF2-40B4-BE49-F238E27FC236}">
                <a16:creationId xmlns:a16="http://schemas.microsoft.com/office/drawing/2014/main" id="{50813901-EBEC-4040-A926-F1B8F98700E4}"/>
              </a:ext>
            </a:extLst>
          </p:cNvPr>
          <p:cNvSpPr txBox="1"/>
          <p:nvPr/>
        </p:nvSpPr>
        <p:spPr>
          <a:xfrm>
            <a:off x="6152048" y="2759243"/>
            <a:ext cx="689612"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34.5</a:t>
            </a:r>
          </a:p>
        </p:txBody>
      </p:sp>
      <p:sp>
        <p:nvSpPr>
          <p:cNvPr id="9" name="TextBox 8">
            <a:extLst>
              <a:ext uri="{FF2B5EF4-FFF2-40B4-BE49-F238E27FC236}">
                <a16:creationId xmlns:a16="http://schemas.microsoft.com/office/drawing/2014/main" id="{1FA26CDE-F39A-EC46-8A26-1418916CB7BA}"/>
              </a:ext>
            </a:extLst>
          </p:cNvPr>
          <p:cNvSpPr txBox="1"/>
          <p:nvPr/>
        </p:nvSpPr>
        <p:spPr>
          <a:xfrm>
            <a:off x="6152048" y="3067582"/>
            <a:ext cx="833883"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32.25</a:t>
            </a:r>
          </a:p>
        </p:txBody>
      </p:sp>
      <p:sp>
        <p:nvSpPr>
          <p:cNvPr id="10" name="TextBox 9">
            <a:extLst>
              <a:ext uri="{FF2B5EF4-FFF2-40B4-BE49-F238E27FC236}">
                <a16:creationId xmlns:a16="http://schemas.microsoft.com/office/drawing/2014/main" id="{025E1F45-80B2-7143-9EF0-8F083DD8FE23}"/>
              </a:ext>
            </a:extLst>
          </p:cNvPr>
          <p:cNvSpPr txBox="1"/>
          <p:nvPr/>
        </p:nvSpPr>
        <p:spPr>
          <a:xfrm>
            <a:off x="8430180" y="3056642"/>
            <a:ext cx="833883"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32.75</a:t>
            </a:r>
          </a:p>
        </p:txBody>
      </p:sp>
      <p:sp>
        <p:nvSpPr>
          <p:cNvPr id="11" name="TextBox 10">
            <a:extLst>
              <a:ext uri="{FF2B5EF4-FFF2-40B4-BE49-F238E27FC236}">
                <a16:creationId xmlns:a16="http://schemas.microsoft.com/office/drawing/2014/main" id="{0CDC571A-9089-2F46-84DC-6BD3AA18C81A}"/>
              </a:ext>
            </a:extLst>
          </p:cNvPr>
          <p:cNvSpPr txBox="1"/>
          <p:nvPr/>
        </p:nvSpPr>
        <p:spPr>
          <a:xfrm>
            <a:off x="6151850" y="3357120"/>
            <a:ext cx="473206"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29</a:t>
            </a:r>
          </a:p>
        </p:txBody>
      </p:sp>
      <p:sp>
        <p:nvSpPr>
          <p:cNvPr id="12" name="TextBox 11">
            <a:extLst>
              <a:ext uri="{FF2B5EF4-FFF2-40B4-BE49-F238E27FC236}">
                <a16:creationId xmlns:a16="http://schemas.microsoft.com/office/drawing/2014/main" id="{38DB60C8-1EE3-8D4D-87C8-511A3B72ACD6}"/>
              </a:ext>
            </a:extLst>
          </p:cNvPr>
          <p:cNvSpPr txBox="1"/>
          <p:nvPr/>
        </p:nvSpPr>
        <p:spPr>
          <a:xfrm>
            <a:off x="8638726" y="3354041"/>
            <a:ext cx="473206"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31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BAE1911-B225-1546-A7DF-FDBB4B190DD0}"/>
                  </a:ext>
                </a:extLst>
              </p:cNvPr>
              <p:cNvSpPr txBox="1"/>
              <p:nvPr/>
            </p:nvSpPr>
            <p:spPr>
              <a:xfrm>
                <a:off x="1271355" y="5641938"/>
                <a:ext cx="9043719" cy="1015663"/>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The instrument with uncertainty of </a:t>
                </a:r>
                <a14:m>
                  <m:oMath xmlns:m="http://schemas.openxmlformats.org/officeDocument/2006/math">
                    <m:r>
                      <a:rPr lang="en-GB" sz="2000" b="1" i="1" smtClean="0">
                        <a:solidFill>
                          <a:schemeClr val="accent1"/>
                        </a:solidFill>
                        <a:latin typeface="Cambria Math" panose="02040503050406030204" pitchFamily="18" charset="0"/>
                        <a:ea typeface="Cambria Math" panose="02040503050406030204" pitchFamily="18" charset="0"/>
                      </a:rPr>
                      <m:t>±</m:t>
                    </m:r>
                  </m:oMath>
                </a14:m>
                <a:r>
                  <a:rPr lang="en-GB" sz="2000" b="1" dirty="0">
                    <a:solidFill>
                      <a:schemeClr val="accent1"/>
                    </a:solidFill>
                    <a:latin typeface="Century Gothic" panose="020B0502020202020204" pitchFamily="34" charset="0"/>
                  </a:rPr>
                  <a:t> 0.25 (intervals of 0.5 cm</a:t>
                </a:r>
                <a:r>
                  <a:rPr lang="en-GB" sz="2000" b="1" baseline="30000" dirty="0">
                    <a:solidFill>
                      <a:schemeClr val="accent1"/>
                    </a:solidFill>
                    <a:latin typeface="Century Gothic" panose="020B0502020202020204" pitchFamily="34" charset="0"/>
                  </a:rPr>
                  <a:t>3</a:t>
                </a:r>
                <a:r>
                  <a:rPr lang="en-GB" sz="2000" b="1" dirty="0">
                    <a:solidFill>
                      <a:schemeClr val="accent1"/>
                    </a:solidFill>
                    <a:latin typeface="Century Gothic" panose="020B0502020202020204" pitchFamily="34" charset="0"/>
                  </a:rPr>
                  <a:t>), as this has the smallest uncertainty so the measurements will be closest to the true value.</a:t>
                </a:r>
              </a:p>
            </p:txBody>
          </p:sp>
        </mc:Choice>
        <mc:Fallback xmlns="">
          <p:sp>
            <p:nvSpPr>
              <p:cNvPr id="13" name="TextBox 12">
                <a:extLst>
                  <a:ext uri="{FF2B5EF4-FFF2-40B4-BE49-F238E27FC236}">
                    <a16:creationId xmlns:a16="http://schemas.microsoft.com/office/drawing/2014/main" id="{8BAE1911-B225-1546-A7DF-FDBB4B190DD0}"/>
                  </a:ext>
                </a:extLst>
              </p:cNvPr>
              <p:cNvSpPr txBox="1">
                <a:spLocks noRot="1" noChangeAspect="1" noMove="1" noResize="1" noEditPoints="1" noAdjustHandles="1" noChangeArrowheads="1" noChangeShapeType="1" noTextEdit="1"/>
              </p:cNvSpPr>
              <p:nvPr/>
            </p:nvSpPr>
            <p:spPr>
              <a:xfrm>
                <a:off x="1271355" y="5641938"/>
                <a:ext cx="9043719" cy="1015663"/>
              </a:xfrm>
              <a:prstGeom prst="rect">
                <a:avLst/>
              </a:prstGeom>
              <a:blipFill>
                <a:blip r:embed="rId3"/>
                <a:stretch>
                  <a:fillRect l="-701" t="-3704" b="-9877"/>
                </a:stretch>
              </a:blipFill>
            </p:spPr>
            <p:txBody>
              <a:bodyPr/>
              <a:lstStyle/>
              <a:p>
                <a:r>
                  <a:rPr lang="en-GB">
                    <a:noFill/>
                  </a:rPr>
                  <a:t> </a:t>
                </a:r>
              </a:p>
            </p:txBody>
          </p:sp>
        </mc:Fallback>
      </mc:AlternateContent>
    </p:spTree>
    <p:extLst>
      <p:ext uri="{BB962C8B-B14F-4D97-AF65-F5344CB8AC3E}">
        <p14:creationId xmlns:p14="http://schemas.microsoft.com/office/powerpoint/2010/main" val="404854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05F60-4A4D-6A41-B414-AEA22B60E2E8}"/>
              </a:ext>
            </a:extLst>
          </p:cNvPr>
          <p:cNvSpPr>
            <a:spLocks noGrp="1"/>
          </p:cNvSpPr>
          <p:nvPr>
            <p:ph type="title"/>
          </p:nvPr>
        </p:nvSpPr>
        <p:spPr/>
        <p:txBody>
          <a:bodyPr/>
          <a:lstStyle/>
          <a:p>
            <a:r>
              <a:rPr lang="en-GB">
                <a:latin typeface="Century Gothic" panose="020B0502020202020204" pitchFamily="34" charset="0"/>
              </a:rPr>
              <a:t>Answers</a:t>
            </a:r>
          </a:p>
        </p:txBody>
      </p:sp>
      <p:pic>
        <p:nvPicPr>
          <p:cNvPr id="5" name="Picture 4">
            <a:extLst>
              <a:ext uri="{FF2B5EF4-FFF2-40B4-BE49-F238E27FC236}">
                <a16:creationId xmlns:a16="http://schemas.microsoft.com/office/drawing/2014/main" id="{04D4AE27-9F87-A942-90FB-8607C04B89B0}"/>
              </a:ext>
            </a:extLst>
          </p:cNvPr>
          <p:cNvPicPr>
            <a:picLocks noChangeAspect="1"/>
          </p:cNvPicPr>
          <p:nvPr/>
        </p:nvPicPr>
        <p:blipFill>
          <a:blip r:embed="rId2"/>
          <a:stretch>
            <a:fillRect/>
          </a:stretch>
        </p:blipFill>
        <p:spPr>
          <a:xfrm>
            <a:off x="540000" y="793749"/>
            <a:ext cx="9293812" cy="6046989"/>
          </a:xfrm>
          <a:prstGeom prst="rect">
            <a:avLst/>
          </a:prstGeom>
          <a:ln>
            <a:solidFill>
              <a:schemeClr val="tx1"/>
            </a:solidFill>
          </a:ln>
        </p:spPr>
      </p:pic>
      <p:sp>
        <p:nvSpPr>
          <p:cNvPr id="6" name="TextBox 5">
            <a:extLst>
              <a:ext uri="{FF2B5EF4-FFF2-40B4-BE49-F238E27FC236}">
                <a16:creationId xmlns:a16="http://schemas.microsoft.com/office/drawing/2014/main" id="{0559688D-9107-3046-B3DD-1BA66422E166}"/>
              </a:ext>
            </a:extLst>
          </p:cNvPr>
          <p:cNvSpPr txBox="1"/>
          <p:nvPr/>
        </p:nvSpPr>
        <p:spPr>
          <a:xfrm>
            <a:off x="1143018" y="4037728"/>
            <a:ext cx="9043719" cy="707886"/>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Independent variable: concentration of sulfuric acid</a:t>
            </a:r>
          </a:p>
          <a:p>
            <a:r>
              <a:rPr lang="en-GB" sz="2000" b="1" dirty="0">
                <a:solidFill>
                  <a:schemeClr val="accent1"/>
                </a:solidFill>
                <a:latin typeface="Century Gothic" panose="020B0502020202020204" pitchFamily="34" charset="0"/>
              </a:rPr>
              <a:t>Dependent variable: time taken for reaction to finish</a:t>
            </a:r>
          </a:p>
        </p:txBody>
      </p:sp>
      <p:sp>
        <p:nvSpPr>
          <p:cNvPr id="7" name="TextBox 6">
            <a:extLst>
              <a:ext uri="{FF2B5EF4-FFF2-40B4-BE49-F238E27FC236}">
                <a16:creationId xmlns:a16="http://schemas.microsoft.com/office/drawing/2014/main" id="{A138DCFD-A68E-B14D-AF53-647FE010666D}"/>
              </a:ext>
            </a:extLst>
          </p:cNvPr>
          <p:cNvSpPr txBox="1"/>
          <p:nvPr/>
        </p:nvSpPr>
        <p:spPr>
          <a:xfrm>
            <a:off x="1143019" y="4851448"/>
            <a:ext cx="8049108" cy="707886"/>
          </a:xfrm>
          <a:prstGeom prst="rect">
            <a:avLst/>
          </a:prstGeom>
          <a:noFill/>
        </p:spPr>
        <p:txBody>
          <a:bodyPr wrap="square" rtlCol="0">
            <a:spAutoFit/>
          </a:bodyPr>
          <a:lstStyle/>
          <a:p>
            <a:r>
              <a:rPr lang="en-GB" sz="2000" b="1">
                <a:solidFill>
                  <a:schemeClr val="accent1"/>
                </a:solidFill>
                <a:latin typeface="Century Gothic" panose="020B0502020202020204" pitchFamily="34" charset="0"/>
              </a:rPr>
              <a:t>Mass of copper hydroxide, volume of sulfuric acid, temperature, surface area</a:t>
            </a:r>
          </a:p>
        </p:txBody>
      </p:sp>
      <p:sp>
        <p:nvSpPr>
          <p:cNvPr id="8" name="TextBox 7">
            <a:extLst>
              <a:ext uri="{FF2B5EF4-FFF2-40B4-BE49-F238E27FC236}">
                <a16:creationId xmlns:a16="http://schemas.microsoft.com/office/drawing/2014/main" id="{4ADEC311-5D74-C345-825B-84EDA7C78B5E}"/>
              </a:ext>
            </a:extLst>
          </p:cNvPr>
          <p:cNvSpPr txBox="1"/>
          <p:nvPr/>
        </p:nvSpPr>
        <p:spPr>
          <a:xfrm>
            <a:off x="1126978" y="5692204"/>
            <a:ext cx="8706834" cy="1015663"/>
          </a:xfrm>
          <a:prstGeom prst="rect">
            <a:avLst/>
          </a:prstGeom>
          <a:noFill/>
        </p:spPr>
        <p:txBody>
          <a:bodyPr wrap="square" rtlCol="0">
            <a:spAutoFit/>
          </a:bodyPr>
          <a:lstStyle/>
          <a:p>
            <a:r>
              <a:rPr lang="en-GB" sz="2000" b="1">
                <a:solidFill>
                  <a:schemeClr val="accent1"/>
                </a:solidFill>
                <a:latin typeface="Century Gothic" panose="020B0502020202020204" pitchFamily="34" charset="0"/>
              </a:rPr>
              <a:t>To make sure the results more accurate - any anomalous results can be identified and removed before calculating the mean. This ensures that the mean measurement is as close to the true value as possible.</a:t>
            </a:r>
          </a:p>
        </p:txBody>
      </p:sp>
    </p:spTree>
    <p:extLst>
      <p:ext uri="{BB962C8B-B14F-4D97-AF65-F5344CB8AC3E}">
        <p14:creationId xmlns:p14="http://schemas.microsoft.com/office/powerpoint/2010/main" val="63391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p:nvPr/>
        </p:nvSpPr>
        <p:spPr>
          <a:xfrm>
            <a:off x="372212" y="716834"/>
            <a:ext cx="11258313" cy="5909310"/>
          </a:xfrm>
          <a:prstGeom prst="rect">
            <a:avLst/>
          </a:prstGeom>
          <a:noFill/>
          <a:ln>
            <a:noFill/>
          </a:ln>
        </p:spPr>
        <p:txBody>
          <a:bodyPr spcFirstLastPara="1" wrap="square" lIns="0" tIns="0" rIns="0" bIns="0" anchor="t" anchorCtr="0">
            <a:spAutoFit/>
          </a:bodyPr>
          <a:lstStyle/>
          <a:p>
            <a:pPr marL="0" marR="0" lvl="0" indent="0" algn="l">
              <a:spcBef>
                <a:spcPts val="0"/>
              </a:spcBef>
              <a:spcAft>
                <a:spcPts val="0"/>
              </a:spcAft>
              <a:buNone/>
            </a:pPr>
            <a:r>
              <a:rPr lang="en-GB" sz="2400" b="1" dirty="0">
                <a:solidFill>
                  <a:schemeClr val="dk1"/>
                </a:solidFill>
                <a:latin typeface="Century Gothic"/>
                <a:ea typeface="Century Gothic"/>
                <a:cs typeface="Century Gothic"/>
                <a:sym typeface="Century Gothic"/>
              </a:rPr>
              <a:t>Answer the questions below.</a:t>
            </a:r>
          </a:p>
          <a:p>
            <a:pPr marL="0" marR="0" lvl="0" indent="0" algn="l">
              <a:spcBef>
                <a:spcPts val="0"/>
              </a:spcBef>
              <a:spcAft>
                <a:spcPts val="0"/>
              </a:spcAft>
              <a:buNone/>
            </a:pPr>
            <a:r>
              <a:rPr lang="en-GB" sz="2400" dirty="0">
                <a:solidFill>
                  <a:schemeClr val="dk1"/>
                </a:solidFill>
                <a:latin typeface="Century Gothic"/>
                <a:sym typeface="Century Gothic"/>
              </a:rPr>
              <a:t>A student measured the volume of hydrogen given off in the reaction between hydrochloric acid and magnesium. Their results are shown below.</a:t>
            </a:r>
            <a:endParaRPr dirty="0">
              <a:solidFill>
                <a:schemeClr val="dk1"/>
              </a:solidFill>
            </a:endParaRPr>
          </a:p>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a:ea typeface="Century Gothic"/>
                <a:cs typeface="Century Gothic"/>
                <a:sym typeface="Century Gothic"/>
              </a:rPr>
              <a:t>Identify an error in this results table.</a:t>
            </a:r>
            <a:endParaRPr lang="en-GB" dirty="0">
              <a:solidFill>
                <a:schemeClr val="dk1"/>
              </a:solidFill>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a:ea typeface="Century Gothic"/>
                <a:cs typeface="Century Gothic"/>
                <a:sym typeface="Century Gothic"/>
              </a:rPr>
              <a:t>Calculate the mean of these results.</a:t>
            </a:r>
          </a:p>
          <a:p>
            <a:pPr marL="457200" marR="0" lvl="0" indent="-457200" algn="l" rtl="0">
              <a:spcBef>
                <a:spcPts val="0"/>
              </a:spcBef>
              <a:spcAft>
                <a:spcPts val="0"/>
              </a:spcAft>
              <a:buClr>
                <a:schemeClr val="dk1"/>
              </a:buClr>
              <a:buSzPts val="2400"/>
              <a:buFont typeface="Century Gothic"/>
              <a:buAutoNum type="arabicPeriod"/>
            </a:pPr>
            <a:endParaRPr lang="en-GB" sz="2400" dirty="0">
              <a:solidFill>
                <a:schemeClr val="dk1"/>
              </a:solidFill>
              <a:latin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dirty="0">
              <a:solidFill>
                <a:schemeClr val="dk1"/>
              </a:solidFill>
              <a:latin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dirty="0">
              <a:solidFill>
                <a:schemeClr val="dk1"/>
              </a:solidFill>
              <a:latin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a:sym typeface="Century Gothic"/>
              </a:rPr>
              <a:t>Calculate the range of these results.</a:t>
            </a:r>
          </a:p>
          <a:p>
            <a:pPr marL="457200" marR="0" lvl="0" indent="-457200" algn="l" rtl="0">
              <a:spcBef>
                <a:spcPts val="0"/>
              </a:spcBef>
              <a:spcAft>
                <a:spcPts val="0"/>
              </a:spcAft>
              <a:buClr>
                <a:schemeClr val="dk1"/>
              </a:buClr>
              <a:buSzPts val="2400"/>
              <a:buFont typeface="Century Gothic"/>
              <a:buAutoNum type="arabicPeriod"/>
            </a:pPr>
            <a:endParaRPr lang="en-GB" sz="2400" dirty="0">
              <a:solidFill>
                <a:schemeClr val="dk1"/>
              </a:solidFill>
              <a:latin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dirty="0">
              <a:solidFill>
                <a:schemeClr val="dk1"/>
              </a:solidFill>
              <a:latin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a:sym typeface="Century Gothic"/>
              </a:rPr>
              <a:t>Write a word equation for this reaction.</a:t>
            </a:r>
          </a:p>
          <a:p>
            <a:pPr marL="457200" marR="0" lvl="0" indent="-457200" algn="l" rtl="0">
              <a:spcBef>
                <a:spcPts val="0"/>
              </a:spcBef>
              <a:spcAft>
                <a:spcPts val="0"/>
              </a:spcAft>
              <a:buClr>
                <a:schemeClr val="dk1"/>
              </a:buClr>
              <a:buSzPts val="2400"/>
              <a:buFont typeface="Century Gothic"/>
              <a:buAutoNum type="arabicPeriod"/>
            </a:pPr>
            <a:endParaRPr lang="en-GB" sz="2400" dirty="0">
              <a:solidFill>
                <a:schemeClr val="dk1"/>
              </a:solidFill>
              <a:latin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a:sym typeface="Century Gothic"/>
              </a:rPr>
              <a:t>Identify the reactants and products of this reaction.</a:t>
            </a:r>
            <a:endParaRPr dirty="0"/>
          </a:p>
          <a:p>
            <a:pPr marL="0" marR="0" lvl="0" indent="0" algn="l" rtl="0">
              <a:spcBef>
                <a:spcPts val="0"/>
              </a:spcBef>
              <a:spcAft>
                <a:spcPts val="0"/>
              </a:spcAft>
              <a:buNone/>
            </a:pPr>
            <a:endParaRPr sz="2400" dirty="0">
              <a:solidFill>
                <a:schemeClr val="dk1"/>
              </a:solidFill>
              <a:latin typeface="Century Gothic"/>
              <a:ea typeface="Century Gothic"/>
              <a:cs typeface="Century Gothic"/>
              <a:sym typeface="Century Gothic"/>
            </a:endParaRPr>
          </a:p>
        </p:txBody>
      </p:sp>
      <p:sp>
        <p:nvSpPr>
          <p:cNvPr id="97" name="Google Shape;97;p2"/>
          <p:cNvSpPr txBox="1"/>
          <p:nvPr/>
        </p:nvSpPr>
        <p:spPr>
          <a:xfrm>
            <a:off x="848253" y="2212422"/>
            <a:ext cx="9883915" cy="33855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200" b="1" dirty="0">
                <a:solidFill>
                  <a:schemeClr val="accent1"/>
                </a:solidFill>
                <a:latin typeface="Century Gothic"/>
                <a:ea typeface="Century Gothic"/>
                <a:cs typeface="Century Gothic"/>
                <a:sym typeface="Century Gothic"/>
              </a:rPr>
              <a:t>The volume of hydrogen produced does not have a unit.</a:t>
            </a:r>
            <a:endParaRPr sz="2200" b="1" dirty="0">
              <a:solidFill>
                <a:schemeClr val="accent1"/>
              </a:solidFill>
            </a:endParaRPr>
          </a:p>
        </p:txBody>
      </p:sp>
      <p:sp>
        <p:nvSpPr>
          <p:cNvPr id="98" name="Google Shape;98;p2"/>
          <p:cNvSpPr txBox="1">
            <a:spLocks noGrp="1"/>
          </p:cNvSpPr>
          <p:nvPr>
            <p:ph type="title"/>
          </p:nvPr>
        </p:nvSpPr>
        <p:spPr>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ts val="2600"/>
              <a:buFont typeface="Century Gothic"/>
              <a:buNone/>
            </a:pPr>
            <a:r>
              <a:rPr lang="en-GB" u="sng">
                <a:latin typeface="Century Gothic"/>
                <a:ea typeface="Century Gothic"/>
                <a:cs typeface="Century Gothic"/>
                <a:sym typeface="Century Gothic"/>
              </a:rPr>
              <a:t>Uncertainty</a:t>
            </a:r>
            <a:endParaRPr u="sng"/>
          </a:p>
        </p:txBody>
      </p:sp>
      <mc:AlternateContent xmlns:mc="http://schemas.openxmlformats.org/markup-compatibility/2006" xmlns:a14="http://schemas.microsoft.com/office/drawing/2010/main">
        <mc:Choice Requires="a14">
          <p:sp>
            <p:nvSpPr>
              <p:cNvPr id="100" name="Google Shape;100;p2"/>
              <p:cNvSpPr txBox="1"/>
              <p:nvPr/>
            </p:nvSpPr>
            <p:spPr>
              <a:xfrm>
                <a:off x="848253" y="2961646"/>
                <a:ext cx="7646700" cy="832407"/>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200" b="1">
                    <a:solidFill>
                      <a:schemeClr val="accent1"/>
                    </a:solidFill>
                    <a:latin typeface="Century Gothic" panose="020B0502020202020204" pitchFamily="34" charset="0"/>
                    <a:ea typeface="Century Gothic"/>
                    <a:cs typeface="Century Gothic"/>
                    <a:sym typeface="Century Gothic"/>
                  </a:rPr>
                  <a:t>Mean = </a:t>
                </a:r>
                <a14:m>
                  <m:oMath xmlns:m="http://schemas.openxmlformats.org/officeDocument/2006/math">
                    <m:f>
                      <m:fPr>
                        <m:ctrlPr>
                          <a:rPr lang="en-GB" sz="2200" b="1" i="1" dirty="0" smtClean="0">
                            <a:solidFill>
                              <a:schemeClr val="accent1"/>
                            </a:solidFill>
                            <a:latin typeface="Cambria Math" panose="02040503050406030204" pitchFamily="18" charset="0"/>
                            <a:sym typeface="Century Gothic"/>
                          </a:rPr>
                        </m:ctrlPr>
                      </m:fPr>
                      <m:num>
                        <m:r>
                          <a:rPr lang="en-GB" sz="2200" b="1" i="1" dirty="0" smtClean="0">
                            <a:solidFill>
                              <a:schemeClr val="accent1"/>
                            </a:solidFill>
                            <a:latin typeface="Cambria Math" panose="02040503050406030204" pitchFamily="18" charset="0"/>
                            <a:sym typeface="Century Gothic"/>
                          </a:rPr>
                          <m:t>(</m:t>
                        </m:r>
                        <m:r>
                          <a:rPr lang="en-GB" sz="2200" b="1" i="1" dirty="0" smtClean="0">
                            <a:solidFill>
                              <a:schemeClr val="accent1"/>
                            </a:solidFill>
                            <a:latin typeface="Cambria Math" panose="02040503050406030204" pitchFamily="18" charset="0"/>
                            <a:sym typeface="Century Gothic"/>
                          </a:rPr>
                          <m:t>𝟏𝟓</m:t>
                        </m:r>
                        <m:r>
                          <a:rPr lang="en-GB" sz="2200" b="1" i="1" dirty="0" smtClean="0">
                            <a:solidFill>
                              <a:schemeClr val="accent1"/>
                            </a:solidFill>
                            <a:latin typeface="Cambria Math" panose="02040503050406030204" pitchFamily="18" charset="0"/>
                            <a:sym typeface="Century Gothic"/>
                          </a:rPr>
                          <m:t>.</m:t>
                        </m:r>
                        <m:r>
                          <a:rPr lang="en-GB" sz="2200" b="1" i="1" dirty="0" smtClean="0">
                            <a:solidFill>
                              <a:schemeClr val="accent1"/>
                            </a:solidFill>
                            <a:latin typeface="Cambria Math" panose="02040503050406030204" pitchFamily="18" charset="0"/>
                            <a:sym typeface="Century Gothic"/>
                          </a:rPr>
                          <m:t>𝟎</m:t>
                        </m:r>
                        <m:r>
                          <a:rPr lang="en-GB" sz="2200" b="1" i="1" dirty="0" smtClean="0">
                            <a:solidFill>
                              <a:schemeClr val="accent1"/>
                            </a:solidFill>
                            <a:latin typeface="Cambria Math" panose="02040503050406030204" pitchFamily="18" charset="0"/>
                            <a:sym typeface="Century Gothic"/>
                          </a:rPr>
                          <m:t>+</m:t>
                        </m:r>
                        <m:r>
                          <a:rPr lang="en-GB" sz="2200" b="1" i="1" dirty="0" smtClean="0">
                            <a:solidFill>
                              <a:schemeClr val="accent1"/>
                            </a:solidFill>
                            <a:latin typeface="Cambria Math" panose="02040503050406030204" pitchFamily="18" charset="0"/>
                            <a:sym typeface="Century Gothic"/>
                          </a:rPr>
                          <m:t>𝟏𝟒</m:t>
                        </m:r>
                        <m:r>
                          <a:rPr lang="en-GB" sz="2200" b="1" i="1" dirty="0" smtClean="0">
                            <a:solidFill>
                              <a:schemeClr val="accent1"/>
                            </a:solidFill>
                            <a:latin typeface="Cambria Math" panose="02040503050406030204" pitchFamily="18" charset="0"/>
                            <a:sym typeface="Century Gothic"/>
                          </a:rPr>
                          <m:t>.</m:t>
                        </m:r>
                        <m:r>
                          <a:rPr lang="en-GB" sz="2200" b="1" i="1" dirty="0" smtClean="0">
                            <a:solidFill>
                              <a:schemeClr val="accent1"/>
                            </a:solidFill>
                            <a:latin typeface="Cambria Math" panose="02040503050406030204" pitchFamily="18" charset="0"/>
                            <a:sym typeface="Century Gothic"/>
                          </a:rPr>
                          <m:t>𝟖</m:t>
                        </m:r>
                        <m:r>
                          <a:rPr lang="en-GB" sz="2200" b="1" i="1" dirty="0" smtClean="0">
                            <a:solidFill>
                              <a:schemeClr val="accent1"/>
                            </a:solidFill>
                            <a:latin typeface="Cambria Math" panose="02040503050406030204" pitchFamily="18" charset="0"/>
                            <a:sym typeface="Century Gothic"/>
                          </a:rPr>
                          <m:t>+</m:t>
                        </m:r>
                        <m:r>
                          <a:rPr lang="en-GB" sz="2200" b="1" i="1" dirty="0" smtClean="0">
                            <a:solidFill>
                              <a:schemeClr val="accent1"/>
                            </a:solidFill>
                            <a:latin typeface="Cambria Math" panose="02040503050406030204" pitchFamily="18" charset="0"/>
                            <a:sym typeface="Century Gothic"/>
                          </a:rPr>
                          <m:t>𝟏𝟒</m:t>
                        </m:r>
                        <m:r>
                          <a:rPr lang="en-GB" sz="2200" b="1" i="1" dirty="0" smtClean="0">
                            <a:solidFill>
                              <a:schemeClr val="accent1"/>
                            </a:solidFill>
                            <a:latin typeface="Cambria Math" panose="02040503050406030204" pitchFamily="18" charset="0"/>
                            <a:sym typeface="Century Gothic"/>
                          </a:rPr>
                          <m:t>.</m:t>
                        </m:r>
                        <m:r>
                          <a:rPr lang="en-GB" sz="2200" b="1" i="1" dirty="0" smtClean="0">
                            <a:solidFill>
                              <a:schemeClr val="accent1"/>
                            </a:solidFill>
                            <a:latin typeface="Cambria Math" panose="02040503050406030204" pitchFamily="18" charset="0"/>
                            <a:sym typeface="Century Gothic"/>
                          </a:rPr>
                          <m:t>𝟓</m:t>
                        </m:r>
                        <m:r>
                          <a:rPr lang="en-GB" sz="2200" b="1" i="1" dirty="0" smtClean="0">
                            <a:solidFill>
                              <a:schemeClr val="accent1"/>
                            </a:solidFill>
                            <a:latin typeface="Cambria Math" panose="02040503050406030204" pitchFamily="18" charset="0"/>
                            <a:sym typeface="Century Gothic"/>
                          </a:rPr>
                          <m:t>+</m:t>
                        </m:r>
                        <m:r>
                          <a:rPr lang="en-GB" sz="2200" b="1" i="1" dirty="0" smtClean="0">
                            <a:solidFill>
                              <a:schemeClr val="accent1"/>
                            </a:solidFill>
                            <a:latin typeface="Cambria Math" panose="02040503050406030204" pitchFamily="18" charset="0"/>
                            <a:sym typeface="Century Gothic"/>
                          </a:rPr>
                          <m:t>𝟏𝟒</m:t>
                        </m:r>
                        <m:r>
                          <a:rPr lang="en-GB" sz="2200" b="1" i="1" dirty="0" smtClean="0">
                            <a:solidFill>
                              <a:schemeClr val="accent1"/>
                            </a:solidFill>
                            <a:latin typeface="Cambria Math" panose="02040503050406030204" pitchFamily="18" charset="0"/>
                            <a:sym typeface="Century Gothic"/>
                          </a:rPr>
                          <m:t>.</m:t>
                        </m:r>
                        <m:r>
                          <a:rPr lang="en-GB" sz="2200" b="1" i="1" dirty="0" smtClean="0">
                            <a:solidFill>
                              <a:schemeClr val="accent1"/>
                            </a:solidFill>
                            <a:latin typeface="Cambria Math" panose="02040503050406030204" pitchFamily="18" charset="0"/>
                            <a:sym typeface="Century Gothic"/>
                          </a:rPr>
                          <m:t>𝟗</m:t>
                        </m:r>
                        <m:r>
                          <a:rPr lang="en-GB" sz="2200" b="1" i="1" dirty="0" smtClean="0">
                            <a:solidFill>
                              <a:schemeClr val="accent1"/>
                            </a:solidFill>
                            <a:latin typeface="Cambria Math" panose="02040503050406030204" pitchFamily="18" charset="0"/>
                            <a:sym typeface="Century Gothic"/>
                          </a:rPr>
                          <m:t>)</m:t>
                        </m:r>
                      </m:num>
                      <m:den>
                        <m:r>
                          <a:rPr lang="en-GB" sz="2200" b="1" i="1" dirty="0" smtClean="0">
                            <a:solidFill>
                              <a:schemeClr val="accent1"/>
                            </a:solidFill>
                            <a:latin typeface="Cambria Math" panose="02040503050406030204" pitchFamily="18" charset="0"/>
                            <a:sym typeface="Century Gothic"/>
                          </a:rPr>
                          <m:t>𝟒</m:t>
                        </m:r>
                      </m:den>
                    </m:f>
                  </m:oMath>
                </a14:m>
                <a:endParaRPr lang="en-GB" sz="2200" b="1">
                  <a:solidFill>
                    <a:schemeClr val="accent1"/>
                  </a:solidFill>
                  <a:latin typeface="Century Gothic" panose="020B0502020202020204" pitchFamily="34" charset="0"/>
                </a:endParaRPr>
              </a:p>
              <a:p>
                <a:pPr marL="0" marR="0" lvl="0" indent="0" algn="l" rtl="0">
                  <a:spcBef>
                    <a:spcPts val="0"/>
                  </a:spcBef>
                  <a:spcAft>
                    <a:spcPts val="0"/>
                  </a:spcAft>
                  <a:buNone/>
                </a:pPr>
                <a:r>
                  <a:rPr lang="en-GB" sz="2200" b="1">
                    <a:solidFill>
                      <a:schemeClr val="accent1"/>
                    </a:solidFill>
                    <a:latin typeface="Century Gothic" panose="020B0502020202020204" pitchFamily="34" charset="0"/>
                  </a:rPr>
                  <a:t>Mean = 14.8</a:t>
                </a:r>
              </a:p>
            </p:txBody>
          </p:sp>
        </mc:Choice>
        <mc:Fallback xmlns="">
          <p:sp>
            <p:nvSpPr>
              <p:cNvPr id="100" name="Google Shape;100;p2"/>
              <p:cNvSpPr txBox="1">
                <a:spLocks noRot="1" noChangeAspect="1" noMove="1" noResize="1" noEditPoints="1" noAdjustHandles="1" noChangeArrowheads="1" noChangeShapeType="1" noTextEdit="1"/>
              </p:cNvSpPr>
              <p:nvPr/>
            </p:nvSpPr>
            <p:spPr>
              <a:xfrm>
                <a:off x="848253" y="2961646"/>
                <a:ext cx="7646700" cy="832407"/>
              </a:xfrm>
              <a:prstGeom prst="rect">
                <a:avLst/>
              </a:prstGeom>
              <a:blipFill>
                <a:blip r:embed="rId3"/>
                <a:stretch>
                  <a:fillRect l="-2152" t="-3030" b="-19697"/>
                </a:stretch>
              </a:blipFill>
              <a:ln>
                <a:noFill/>
              </a:ln>
            </p:spPr>
            <p:txBody>
              <a:bodyPr/>
              <a:lstStyle/>
              <a:p>
                <a:r>
                  <a:rPr lang="en-GB">
                    <a:noFill/>
                  </a:rPr>
                  <a:t> </a:t>
                </a:r>
              </a:p>
            </p:txBody>
          </p:sp>
        </mc:Fallback>
      </mc:AlternateContent>
      <p:sp>
        <p:nvSpPr>
          <p:cNvPr id="17" name="Google Shape;100;p2">
            <a:extLst>
              <a:ext uri="{FF2B5EF4-FFF2-40B4-BE49-F238E27FC236}">
                <a16:creationId xmlns:a16="http://schemas.microsoft.com/office/drawing/2014/main" id="{42D408E3-4399-F342-B1A0-C86C00A67F6D}"/>
              </a:ext>
            </a:extLst>
          </p:cNvPr>
          <p:cNvSpPr txBox="1"/>
          <p:nvPr/>
        </p:nvSpPr>
        <p:spPr>
          <a:xfrm>
            <a:off x="848253" y="4394288"/>
            <a:ext cx="7646700" cy="67710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200" b="1">
                <a:solidFill>
                  <a:schemeClr val="accent1"/>
                </a:solidFill>
                <a:latin typeface="Century Gothic" panose="020B0502020202020204" pitchFamily="34" charset="0"/>
                <a:ea typeface="Century Gothic"/>
                <a:cs typeface="Century Gothic"/>
                <a:sym typeface="Century Gothic"/>
              </a:rPr>
              <a:t>Range = 15.0 - 14.5</a:t>
            </a:r>
          </a:p>
          <a:p>
            <a:pPr marL="0" marR="0" lvl="0" indent="0" algn="l" rtl="0">
              <a:spcBef>
                <a:spcPts val="0"/>
              </a:spcBef>
              <a:spcAft>
                <a:spcPts val="0"/>
              </a:spcAft>
              <a:buNone/>
            </a:pPr>
            <a:r>
              <a:rPr lang="en-GB" sz="2200" b="1">
                <a:solidFill>
                  <a:schemeClr val="accent1"/>
                </a:solidFill>
                <a:latin typeface="Century Gothic" panose="020B0502020202020204" pitchFamily="34" charset="0"/>
                <a:sym typeface="Century Gothic"/>
              </a:rPr>
              <a:t>Range = 0.5</a:t>
            </a:r>
            <a:endParaRPr lang="en-GB" sz="2200" b="1">
              <a:solidFill>
                <a:schemeClr val="accent1"/>
              </a:solidFill>
              <a:latin typeface="Century Gothic" panose="020B0502020202020204" pitchFamily="34" charset="0"/>
            </a:endParaRPr>
          </a:p>
        </p:txBody>
      </p:sp>
      <p:sp>
        <p:nvSpPr>
          <p:cNvPr id="18" name="Google Shape;97;p2">
            <a:extLst>
              <a:ext uri="{FF2B5EF4-FFF2-40B4-BE49-F238E27FC236}">
                <a16:creationId xmlns:a16="http://schemas.microsoft.com/office/drawing/2014/main" id="{9CAA8695-8FE4-4240-841F-1A08159C3BF6}"/>
              </a:ext>
            </a:extLst>
          </p:cNvPr>
          <p:cNvSpPr txBox="1"/>
          <p:nvPr/>
        </p:nvSpPr>
        <p:spPr>
          <a:xfrm>
            <a:off x="848253" y="5515188"/>
            <a:ext cx="10382417" cy="33855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200" b="1">
                <a:solidFill>
                  <a:schemeClr val="accent1"/>
                </a:solidFill>
                <a:latin typeface="Century Gothic"/>
                <a:sym typeface="Century Gothic"/>
              </a:rPr>
              <a:t>Magnesium + hydrochloric acid </a:t>
            </a:r>
            <a:r>
              <a:rPr lang="en-GB" sz="2200" b="1">
                <a:solidFill>
                  <a:schemeClr val="accent1"/>
                </a:solidFill>
                <a:latin typeface="Century Gothic"/>
                <a:sym typeface="Wingdings" pitchFamily="2" charset="2"/>
              </a:rPr>
              <a:t> magnesium chloride + hydrogen</a:t>
            </a:r>
            <a:endParaRPr sz="2200" b="1">
              <a:solidFill>
                <a:schemeClr val="accent1"/>
              </a:solidFill>
            </a:endParaRPr>
          </a:p>
        </p:txBody>
      </p:sp>
      <p:graphicFrame>
        <p:nvGraphicFramePr>
          <p:cNvPr id="4" name="Table 4">
            <a:extLst>
              <a:ext uri="{FF2B5EF4-FFF2-40B4-BE49-F238E27FC236}">
                <a16:creationId xmlns:a16="http://schemas.microsoft.com/office/drawing/2014/main" id="{D1F8A154-F961-D644-A257-096562ABC5EB}"/>
              </a:ext>
            </a:extLst>
          </p:cNvPr>
          <p:cNvGraphicFramePr>
            <a:graphicFrameLocks noGrp="1"/>
          </p:cNvGraphicFramePr>
          <p:nvPr>
            <p:extLst>
              <p:ext uri="{D42A27DB-BD31-4B8C-83A1-F6EECF244321}">
                <p14:modId xmlns:p14="http://schemas.microsoft.com/office/powerpoint/2010/main" val="706974234"/>
              </p:ext>
            </p:extLst>
          </p:nvPr>
        </p:nvGraphicFramePr>
        <p:xfrm>
          <a:off x="7763371" y="2666667"/>
          <a:ext cx="2299368" cy="2397760"/>
        </p:xfrm>
        <a:graphic>
          <a:graphicData uri="http://schemas.openxmlformats.org/drawingml/2006/table">
            <a:tbl>
              <a:tblPr firstRow="1" bandRow="1">
                <a:tableStyleId>{00A15C55-8517-42AA-B614-E9B94910E393}</a:tableStyleId>
              </a:tblPr>
              <a:tblGrid>
                <a:gridCol w="741305">
                  <a:extLst>
                    <a:ext uri="{9D8B030D-6E8A-4147-A177-3AD203B41FA5}">
                      <a16:colId xmlns:a16="http://schemas.microsoft.com/office/drawing/2014/main" val="1196195400"/>
                    </a:ext>
                  </a:extLst>
                </a:gridCol>
                <a:gridCol w="1558063">
                  <a:extLst>
                    <a:ext uri="{9D8B030D-6E8A-4147-A177-3AD203B41FA5}">
                      <a16:colId xmlns:a16="http://schemas.microsoft.com/office/drawing/2014/main" val="2572812102"/>
                    </a:ext>
                  </a:extLst>
                </a:gridCol>
              </a:tblGrid>
              <a:tr h="370840">
                <a:tc>
                  <a:txBody>
                    <a:bodyPr/>
                    <a:lstStyle/>
                    <a:p>
                      <a:r>
                        <a:rPr lang="en-GB">
                          <a:solidFill>
                            <a:sysClr val="windowText" lastClr="000000"/>
                          </a:solidFill>
                          <a:latin typeface="Century Gothic" panose="020B0502020202020204" pitchFamily="34" charset="0"/>
                        </a:rPr>
                        <a:t>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GB" dirty="0">
                          <a:solidFill>
                            <a:sysClr val="windowText" lastClr="000000"/>
                          </a:solidFill>
                          <a:latin typeface="Century Gothic" panose="020B0502020202020204" pitchFamily="34" charset="0"/>
                        </a:rPr>
                        <a:t>Volume of hydrogen produced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94787603"/>
                  </a:ext>
                </a:extLst>
              </a:tr>
              <a:tr h="370840">
                <a:tc>
                  <a:txBody>
                    <a:bodyPr/>
                    <a:lstStyle/>
                    <a:p>
                      <a:r>
                        <a:rPr lang="en-GB">
                          <a:solidFill>
                            <a:sysClr val="windowText" lastClr="000000"/>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ysClr val="windowText" lastClr="000000"/>
                          </a:solidFill>
                          <a:latin typeface="Century Gothic" panose="020B0502020202020204" pitchFamily="34" charset="0"/>
                        </a:rPr>
                        <a:t>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61970138"/>
                  </a:ext>
                </a:extLst>
              </a:tr>
              <a:tr h="370840">
                <a:tc>
                  <a:txBody>
                    <a:bodyPr/>
                    <a:lstStyle/>
                    <a:p>
                      <a:r>
                        <a:rPr lang="en-GB">
                          <a:solidFill>
                            <a:sysClr val="windowText" lastClr="000000"/>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ysClr val="windowText" lastClr="000000"/>
                          </a:solidFill>
                          <a:latin typeface="Century Gothic" panose="020B0502020202020204" pitchFamily="34" charset="0"/>
                        </a:rPr>
                        <a:t>14.8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4769897"/>
                  </a:ext>
                </a:extLst>
              </a:tr>
              <a:tr h="370840">
                <a:tc>
                  <a:txBody>
                    <a:bodyPr/>
                    <a:lstStyle/>
                    <a:p>
                      <a:r>
                        <a:rPr lang="en-GB">
                          <a:solidFill>
                            <a:sysClr val="windowText" lastClr="000000"/>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a:solidFill>
                            <a:sysClr val="windowText" lastClr="000000"/>
                          </a:solidFill>
                          <a:latin typeface="Century Gothic" panose="020B0502020202020204" pitchFamily="34" charset="0"/>
                        </a:rPr>
                        <a:t>14.5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777695"/>
                  </a:ext>
                </a:extLst>
              </a:tr>
              <a:tr h="370840">
                <a:tc>
                  <a:txBody>
                    <a:bodyPr/>
                    <a:lstStyle/>
                    <a:p>
                      <a:r>
                        <a:rPr lang="en-GB">
                          <a:solidFill>
                            <a:sysClr val="windowText" lastClr="000000"/>
                          </a:solidFill>
                          <a:latin typeface="Century Gothic" panose="020B0502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solidFill>
                            <a:sysClr val="windowText" lastClr="000000"/>
                          </a:solidFill>
                          <a:latin typeface="Century Gothic" panose="020B0502020202020204" pitchFamily="34" charset="0"/>
                        </a:rPr>
                        <a:t>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2847680"/>
                  </a:ext>
                </a:extLst>
              </a:tr>
            </a:tbl>
          </a:graphicData>
        </a:graphic>
      </p:graphicFrame>
      <p:sp>
        <p:nvSpPr>
          <p:cNvPr id="20" name="Google Shape;97;p2">
            <a:extLst>
              <a:ext uri="{FF2B5EF4-FFF2-40B4-BE49-F238E27FC236}">
                <a16:creationId xmlns:a16="http://schemas.microsoft.com/office/drawing/2014/main" id="{DC87E43D-AC47-204D-B74A-7357629B4ECE}"/>
              </a:ext>
            </a:extLst>
          </p:cNvPr>
          <p:cNvSpPr txBox="1"/>
          <p:nvPr/>
        </p:nvSpPr>
        <p:spPr>
          <a:xfrm>
            <a:off x="848253" y="6221805"/>
            <a:ext cx="8889305" cy="677108"/>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200" b="1">
                <a:solidFill>
                  <a:schemeClr val="accent1"/>
                </a:solidFill>
                <a:latin typeface="Century Gothic"/>
                <a:sym typeface="Century Gothic"/>
              </a:rPr>
              <a:t>Magnesium and hydrochloric acid are the reactants, magnesium chloride and hydrogen are the products.</a:t>
            </a:r>
            <a:endParaRPr sz="2200" b="1">
              <a:solidFill>
                <a:schemeClr val="accent1"/>
              </a:solidFill>
            </a:endParaRPr>
          </a:p>
        </p:txBody>
      </p:sp>
      <p:pic>
        <p:nvPicPr>
          <p:cNvPr id="11" name="Picture 10">
            <a:extLst>
              <a:ext uri="{FF2B5EF4-FFF2-40B4-BE49-F238E27FC236}">
                <a16:creationId xmlns:a16="http://schemas.microsoft.com/office/drawing/2014/main" id="{E3AF6EB7-10C2-E743-97EB-569F1B81ED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31150" y="5799318"/>
            <a:ext cx="1145669" cy="5477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Graphical user interface, text&#10;&#10;Description automatically generated with medium confidence">
            <a:extLst>
              <a:ext uri="{FF2B5EF4-FFF2-40B4-BE49-F238E27FC236}">
                <a16:creationId xmlns:a16="http://schemas.microsoft.com/office/drawing/2014/main" id="{12E1E654-9876-E64E-826F-6487CB9AB568}"/>
              </a:ext>
            </a:extLst>
          </p:cNvPr>
          <p:cNvPicPr>
            <a:picLocks noChangeAspect="1"/>
          </p:cNvPicPr>
          <p:nvPr/>
        </p:nvPicPr>
        <p:blipFill>
          <a:blip r:embed="rId3"/>
          <a:stretch>
            <a:fillRect/>
          </a:stretch>
        </p:blipFill>
        <p:spPr>
          <a:xfrm>
            <a:off x="406400" y="3429000"/>
            <a:ext cx="6146800" cy="2184400"/>
          </a:xfrm>
          <a:prstGeom prst="rect">
            <a:avLst/>
          </a:prstGeom>
          <a:ln>
            <a:solidFill>
              <a:schemeClr val="tx1"/>
            </a:solidFill>
          </a:ln>
        </p:spPr>
      </p:pic>
      <p:sp>
        <p:nvSpPr>
          <p:cNvPr id="2" name="Title 1">
            <a:extLst>
              <a:ext uri="{FF2B5EF4-FFF2-40B4-BE49-F238E27FC236}">
                <a16:creationId xmlns:a16="http://schemas.microsoft.com/office/drawing/2014/main" id="{92F0357A-601A-4644-88DC-A7A73DF365FE}"/>
              </a:ext>
            </a:extLst>
          </p:cNvPr>
          <p:cNvSpPr>
            <a:spLocks noGrp="1"/>
          </p:cNvSpPr>
          <p:nvPr>
            <p:ph type="title"/>
          </p:nvPr>
        </p:nvSpPr>
        <p:spPr/>
        <p:txBody>
          <a:bodyPr/>
          <a:lstStyle/>
          <a:p>
            <a:r>
              <a:rPr lang="en-GB">
                <a:latin typeface="Century Gothic" panose="020B0502020202020204" pitchFamily="34" charset="0"/>
              </a:rPr>
              <a:t>Answers</a:t>
            </a:r>
          </a:p>
        </p:txBody>
      </p:sp>
      <p:pic>
        <p:nvPicPr>
          <p:cNvPr id="4" name="Picture 3" descr="Table&#10;&#10;Description automatically generated">
            <a:extLst>
              <a:ext uri="{FF2B5EF4-FFF2-40B4-BE49-F238E27FC236}">
                <a16:creationId xmlns:a16="http://schemas.microsoft.com/office/drawing/2014/main" id="{B5CE5983-A042-8441-9165-C51DFB669BC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06400" y="850231"/>
            <a:ext cx="9475538" cy="2438401"/>
          </a:xfrm>
          <a:prstGeom prst="rect">
            <a:avLst/>
          </a:prstGeom>
        </p:spPr>
      </p:pic>
      <p:sp>
        <p:nvSpPr>
          <p:cNvPr id="5" name="TextBox 4">
            <a:extLst>
              <a:ext uri="{FF2B5EF4-FFF2-40B4-BE49-F238E27FC236}">
                <a16:creationId xmlns:a16="http://schemas.microsoft.com/office/drawing/2014/main" id="{07ABE93F-C335-D049-ACF2-A2B18A00F1B5}"/>
              </a:ext>
            </a:extLst>
          </p:cNvPr>
          <p:cNvSpPr txBox="1"/>
          <p:nvPr/>
        </p:nvSpPr>
        <p:spPr>
          <a:xfrm>
            <a:off x="7307080" y="1951230"/>
            <a:ext cx="978153"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100.50</a:t>
            </a:r>
          </a:p>
        </p:txBody>
      </p:sp>
      <p:sp>
        <p:nvSpPr>
          <p:cNvPr id="6" name="TextBox 5">
            <a:extLst>
              <a:ext uri="{FF2B5EF4-FFF2-40B4-BE49-F238E27FC236}">
                <a16:creationId xmlns:a16="http://schemas.microsoft.com/office/drawing/2014/main" id="{021D022C-38AA-9F47-B0E2-0C9EA14F6C7A}"/>
              </a:ext>
            </a:extLst>
          </p:cNvPr>
          <p:cNvSpPr txBox="1"/>
          <p:nvPr/>
        </p:nvSpPr>
        <p:spPr>
          <a:xfrm>
            <a:off x="7371247" y="2236685"/>
            <a:ext cx="833883"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76.75</a:t>
            </a:r>
          </a:p>
        </p:txBody>
      </p:sp>
      <p:sp>
        <p:nvSpPr>
          <p:cNvPr id="7" name="TextBox 6">
            <a:extLst>
              <a:ext uri="{FF2B5EF4-FFF2-40B4-BE49-F238E27FC236}">
                <a16:creationId xmlns:a16="http://schemas.microsoft.com/office/drawing/2014/main" id="{9ED79DA5-0163-2342-A48C-ACFEC09ECF48}"/>
              </a:ext>
            </a:extLst>
          </p:cNvPr>
          <p:cNvSpPr txBox="1"/>
          <p:nvPr/>
        </p:nvSpPr>
        <p:spPr>
          <a:xfrm>
            <a:off x="7371248" y="2534888"/>
            <a:ext cx="833883"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51.75</a:t>
            </a:r>
          </a:p>
        </p:txBody>
      </p:sp>
      <p:sp>
        <p:nvSpPr>
          <p:cNvPr id="8" name="TextBox 7">
            <a:extLst>
              <a:ext uri="{FF2B5EF4-FFF2-40B4-BE49-F238E27FC236}">
                <a16:creationId xmlns:a16="http://schemas.microsoft.com/office/drawing/2014/main" id="{BA8D7198-19C5-3D46-A61A-A92063542511}"/>
              </a:ext>
            </a:extLst>
          </p:cNvPr>
          <p:cNvSpPr txBox="1"/>
          <p:nvPr/>
        </p:nvSpPr>
        <p:spPr>
          <a:xfrm>
            <a:off x="7371248" y="2804301"/>
            <a:ext cx="833883"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25.25</a:t>
            </a:r>
          </a:p>
        </p:txBody>
      </p:sp>
      <p:sp>
        <p:nvSpPr>
          <p:cNvPr id="9" name="TextBox 8">
            <a:extLst>
              <a:ext uri="{FF2B5EF4-FFF2-40B4-BE49-F238E27FC236}">
                <a16:creationId xmlns:a16="http://schemas.microsoft.com/office/drawing/2014/main" id="{84DFB7BB-8E44-A542-ACA2-51C045448372}"/>
              </a:ext>
            </a:extLst>
          </p:cNvPr>
          <p:cNvSpPr txBox="1"/>
          <p:nvPr/>
        </p:nvSpPr>
        <p:spPr>
          <a:xfrm>
            <a:off x="8955600" y="1942737"/>
            <a:ext cx="328936"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6</a:t>
            </a:r>
          </a:p>
        </p:txBody>
      </p:sp>
      <p:sp>
        <p:nvSpPr>
          <p:cNvPr id="10" name="TextBox 9">
            <a:extLst>
              <a:ext uri="{FF2B5EF4-FFF2-40B4-BE49-F238E27FC236}">
                <a16:creationId xmlns:a16="http://schemas.microsoft.com/office/drawing/2014/main" id="{37D83A72-33AD-5947-A50E-0AD0F866DBB9}"/>
              </a:ext>
            </a:extLst>
          </p:cNvPr>
          <p:cNvSpPr txBox="1"/>
          <p:nvPr/>
        </p:nvSpPr>
        <p:spPr>
          <a:xfrm>
            <a:off x="8943789" y="2214510"/>
            <a:ext cx="328936"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3</a:t>
            </a:r>
          </a:p>
        </p:txBody>
      </p:sp>
      <p:sp>
        <p:nvSpPr>
          <p:cNvPr id="11" name="TextBox 10">
            <a:extLst>
              <a:ext uri="{FF2B5EF4-FFF2-40B4-BE49-F238E27FC236}">
                <a16:creationId xmlns:a16="http://schemas.microsoft.com/office/drawing/2014/main" id="{D24B4004-7B39-E946-AA44-5F285FC8B465}"/>
              </a:ext>
            </a:extLst>
          </p:cNvPr>
          <p:cNvSpPr txBox="1"/>
          <p:nvPr/>
        </p:nvSpPr>
        <p:spPr>
          <a:xfrm>
            <a:off x="8955987" y="2536296"/>
            <a:ext cx="328936"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7</a:t>
            </a:r>
          </a:p>
        </p:txBody>
      </p:sp>
      <p:sp>
        <p:nvSpPr>
          <p:cNvPr id="12" name="TextBox 11">
            <a:extLst>
              <a:ext uri="{FF2B5EF4-FFF2-40B4-BE49-F238E27FC236}">
                <a16:creationId xmlns:a16="http://schemas.microsoft.com/office/drawing/2014/main" id="{587B8A55-4D22-8841-A0FA-DAD195851788}"/>
              </a:ext>
            </a:extLst>
          </p:cNvPr>
          <p:cNvSpPr txBox="1"/>
          <p:nvPr/>
        </p:nvSpPr>
        <p:spPr>
          <a:xfrm>
            <a:off x="8959831" y="2836385"/>
            <a:ext cx="328936"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3</a:t>
            </a:r>
          </a:p>
        </p:txBody>
      </p:sp>
      <p:sp>
        <p:nvSpPr>
          <p:cNvPr id="16" name="TextBox 15">
            <a:extLst>
              <a:ext uri="{FF2B5EF4-FFF2-40B4-BE49-F238E27FC236}">
                <a16:creationId xmlns:a16="http://schemas.microsoft.com/office/drawing/2014/main" id="{B509CB71-39FE-ED47-8DC5-048E11D8CDF0}"/>
              </a:ext>
            </a:extLst>
          </p:cNvPr>
          <p:cNvSpPr txBox="1"/>
          <p:nvPr/>
        </p:nvSpPr>
        <p:spPr>
          <a:xfrm>
            <a:off x="9817462" y="1224154"/>
            <a:ext cx="1598515"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Uncertainty</a:t>
            </a:r>
          </a:p>
        </p:txBody>
      </p:sp>
      <p:sp>
        <p:nvSpPr>
          <p:cNvPr id="17" name="TextBox 16">
            <a:extLst>
              <a:ext uri="{FF2B5EF4-FFF2-40B4-BE49-F238E27FC236}">
                <a16:creationId xmlns:a16="http://schemas.microsoft.com/office/drawing/2014/main" id="{61266A72-229C-6041-BBD5-17528C3CE503}"/>
              </a:ext>
            </a:extLst>
          </p:cNvPr>
          <p:cNvSpPr txBox="1"/>
          <p:nvPr/>
        </p:nvSpPr>
        <p:spPr>
          <a:xfrm>
            <a:off x="10484489" y="1998187"/>
            <a:ext cx="513282"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3 s</a:t>
            </a:r>
          </a:p>
        </p:txBody>
      </p:sp>
      <p:sp>
        <p:nvSpPr>
          <p:cNvPr id="18" name="TextBox 17">
            <a:extLst>
              <a:ext uri="{FF2B5EF4-FFF2-40B4-BE49-F238E27FC236}">
                <a16:creationId xmlns:a16="http://schemas.microsoft.com/office/drawing/2014/main" id="{F2F00EC2-E4EC-D743-9CAB-9C3051EB267D}"/>
              </a:ext>
            </a:extLst>
          </p:cNvPr>
          <p:cNvSpPr txBox="1"/>
          <p:nvPr/>
        </p:nvSpPr>
        <p:spPr>
          <a:xfrm>
            <a:off x="10404279" y="2246594"/>
            <a:ext cx="729687"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1.5 s</a:t>
            </a:r>
          </a:p>
        </p:txBody>
      </p:sp>
      <p:sp>
        <p:nvSpPr>
          <p:cNvPr id="19" name="TextBox 18">
            <a:extLst>
              <a:ext uri="{FF2B5EF4-FFF2-40B4-BE49-F238E27FC236}">
                <a16:creationId xmlns:a16="http://schemas.microsoft.com/office/drawing/2014/main" id="{557BBB9B-0019-AA45-9B49-1F13142DBC05}"/>
              </a:ext>
            </a:extLst>
          </p:cNvPr>
          <p:cNvSpPr txBox="1"/>
          <p:nvPr/>
        </p:nvSpPr>
        <p:spPr>
          <a:xfrm>
            <a:off x="10430313" y="2534888"/>
            <a:ext cx="729687"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3.5 s</a:t>
            </a:r>
          </a:p>
        </p:txBody>
      </p:sp>
      <p:sp>
        <p:nvSpPr>
          <p:cNvPr id="20" name="TextBox 19">
            <a:extLst>
              <a:ext uri="{FF2B5EF4-FFF2-40B4-BE49-F238E27FC236}">
                <a16:creationId xmlns:a16="http://schemas.microsoft.com/office/drawing/2014/main" id="{C1EA4693-C747-0844-80B7-7BBF46F1819B}"/>
              </a:ext>
            </a:extLst>
          </p:cNvPr>
          <p:cNvSpPr txBox="1"/>
          <p:nvPr/>
        </p:nvSpPr>
        <p:spPr>
          <a:xfrm>
            <a:off x="10405220" y="2801233"/>
            <a:ext cx="729687" cy="400110"/>
          </a:xfrm>
          <a:prstGeom prst="rect">
            <a:avLst/>
          </a:prstGeom>
          <a:noFill/>
        </p:spPr>
        <p:txBody>
          <a:bodyPr wrap="none" rtlCol="0">
            <a:spAutoFit/>
          </a:bodyPr>
          <a:lstStyle/>
          <a:p>
            <a:r>
              <a:rPr lang="en-GB" sz="2000" b="1">
                <a:solidFill>
                  <a:schemeClr val="accent1"/>
                </a:solidFill>
                <a:latin typeface="Century Gothic" panose="020B0502020202020204" pitchFamily="34" charset="0"/>
              </a:rPr>
              <a:t>1.5 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61D93FC-27C5-A24E-9829-4112C8C2B65A}"/>
                  </a:ext>
                </a:extLst>
              </p:cNvPr>
              <p:cNvSpPr txBox="1"/>
              <p:nvPr/>
            </p:nvSpPr>
            <p:spPr>
              <a:xfrm>
                <a:off x="406400" y="3761874"/>
                <a:ext cx="3712876"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10 g/dm</a:t>
                </a:r>
                <a:r>
                  <a:rPr lang="en-GB" sz="2400" b="1" baseline="30000">
                    <a:solidFill>
                      <a:schemeClr val="accent1"/>
                    </a:solidFill>
                    <a:latin typeface="Century Gothic" panose="020B0502020202020204" pitchFamily="34" charset="0"/>
                  </a:rPr>
                  <a:t>3</a:t>
                </a:r>
                <a:r>
                  <a:rPr lang="en-GB" sz="2400" b="1">
                    <a:solidFill>
                      <a:schemeClr val="accent1"/>
                    </a:solidFill>
                    <a:latin typeface="Century Gothic" panose="020B0502020202020204" pitchFamily="34" charset="0"/>
                  </a:rPr>
                  <a:t>: 100.50 s </a:t>
                </a:r>
                <a14:m>
                  <m:oMath xmlns:m="http://schemas.openxmlformats.org/officeDocument/2006/math">
                    <m:r>
                      <a:rPr lang="en-GB" sz="2400" b="1" i="1" smtClean="0">
                        <a:solidFill>
                          <a:schemeClr val="accent1"/>
                        </a:solidFill>
                        <a:latin typeface="Cambria Math" panose="02040503050406030204" pitchFamily="18" charset="0"/>
                        <a:ea typeface="Cambria Math" panose="02040503050406030204" pitchFamily="18" charset="0"/>
                      </a:rPr>
                      <m:t>±</m:t>
                    </m:r>
                  </m:oMath>
                </a14:m>
                <a:r>
                  <a:rPr lang="en-GB" sz="2400" b="1">
                    <a:solidFill>
                      <a:schemeClr val="accent1"/>
                    </a:solidFill>
                    <a:latin typeface="Century Gothic" panose="020B0502020202020204" pitchFamily="34" charset="0"/>
                  </a:rPr>
                  <a:t> 3 s</a:t>
                </a:r>
              </a:p>
            </p:txBody>
          </p:sp>
        </mc:Choice>
        <mc:Fallback xmlns="">
          <p:sp>
            <p:nvSpPr>
              <p:cNvPr id="21" name="TextBox 20">
                <a:extLst>
                  <a:ext uri="{FF2B5EF4-FFF2-40B4-BE49-F238E27FC236}">
                    <a16:creationId xmlns:a16="http://schemas.microsoft.com/office/drawing/2014/main" id="{E61D93FC-27C5-A24E-9829-4112C8C2B65A}"/>
                  </a:ext>
                </a:extLst>
              </p:cNvPr>
              <p:cNvSpPr txBox="1">
                <a:spLocks noRot="1" noChangeAspect="1" noMove="1" noResize="1" noEditPoints="1" noAdjustHandles="1" noChangeArrowheads="1" noChangeShapeType="1" noTextEdit="1"/>
              </p:cNvSpPr>
              <p:nvPr/>
            </p:nvSpPr>
            <p:spPr>
              <a:xfrm>
                <a:off x="406400" y="3761874"/>
                <a:ext cx="3712876" cy="461665"/>
              </a:xfrm>
              <a:prstGeom prst="rect">
                <a:avLst/>
              </a:prstGeom>
              <a:blipFill>
                <a:blip r:embed="rId5"/>
                <a:stretch>
                  <a:fillRect l="-2730" t="-13514" r="-1706" b="-270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2B62058-E616-7E47-B5F8-A915FDF119E4}"/>
                  </a:ext>
                </a:extLst>
              </p:cNvPr>
              <p:cNvSpPr txBox="1"/>
              <p:nvPr/>
            </p:nvSpPr>
            <p:spPr>
              <a:xfrm>
                <a:off x="443748" y="4149116"/>
                <a:ext cx="3799438"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20 g/dm</a:t>
                </a:r>
                <a:r>
                  <a:rPr lang="en-GB" sz="2400" b="1" baseline="30000">
                    <a:solidFill>
                      <a:schemeClr val="accent1"/>
                    </a:solidFill>
                    <a:latin typeface="Century Gothic" panose="020B0502020202020204" pitchFamily="34" charset="0"/>
                  </a:rPr>
                  <a:t>3</a:t>
                </a:r>
                <a:r>
                  <a:rPr lang="en-GB" sz="2400" b="1">
                    <a:solidFill>
                      <a:schemeClr val="accent1"/>
                    </a:solidFill>
                    <a:latin typeface="Century Gothic" panose="020B0502020202020204" pitchFamily="34" charset="0"/>
                  </a:rPr>
                  <a:t>: 76.75 s </a:t>
                </a:r>
                <a14:m>
                  <m:oMath xmlns:m="http://schemas.openxmlformats.org/officeDocument/2006/math">
                    <m:r>
                      <a:rPr lang="en-GB" sz="2400" b="1" i="1" smtClean="0">
                        <a:solidFill>
                          <a:schemeClr val="accent1"/>
                        </a:solidFill>
                        <a:latin typeface="Cambria Math" panose="02040503050406030204" pitchFamily="18" charset="0"/>
                        <a:ea typeface="Cambria Math" panose="02040503050406030204" pitchFamily="18" charset="0"/>
                      </a:rPr>
                      <m:t>±</m:t>
                    </m:r>
                  </m:oMath>
                </a14:m>
                <a:r>
                  <a:rPr lang="en-GB" sz="2400" b="1">
                    <a:solidFill>
                      <a:schemeClr val="accent1"/>
                    </a:solidFill>
                    <a:latin typeface="Century Gothic" panose="020B0502020202020204" pitchFamily="34" charset="0"/>
                  </a:rPr>
                  <a:t> 1.5 s</a:t>
                </a:r>
              </a:p>
            </p:txBody>
          </p:sp>
        </mc:Choice>
        <mc:Fallback xmlns="">
          <p:sp>
            <p:nvSpPr>
              <p:cNvPr id="24" name="TextBox 23">
                <a:extLst>
                  <a:ext uri="{FF2B5EF4-FFF2-40B4-BE49-F238E27FC236}">
                    <a16:creationId xmlns:a16="http://schemas.microsoft.com/office/drawing/2014/main" id="{62B62058-E616-7E47-B5F8-A915FDF119E4}"/>
                  </a:ext>
                </a:extLst>
              </p:cNvPr>
              <p:cNvSpPr txBox="1">
                <a:spLocks noRot="1" noChangeAspect="1" noMove="1" noResize="1" noEditPoints="1" noAdjustHandles="1" noChangeArrowheads="1" noChangeShapeType="1" noTextEdit="1"/>
              </p:cNvSpPr>
              <p:nvPr/>
            </p:nvSpPr>
            <p:spPr>
              <a:xfrm>
                <a:off x="443748" y="4149116"/>
                <a:ext cx="3799438" cy="461665"/>
              </a:xfrm>
              <a:prstGeom prst="rect">
                <a:avLst/>
              </a:prstGeom>
              <a:blipFill>
                <a:blip r:embed="rId6"/>
                <a:stretch>
                  <a:fillRect l="-2667" t="-13514" r="-1333" b="-2702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C6CF3D9-F9BC-CE47-BD5E-AA8CE9C857E6}"/>
                  </a:ext>
                </a:extLst>
              </p:cNvPr>
              <p:cNvSpPr txBox="1"/>
              <p:nvPr/>
            </p:nvSpPr>
            <p:spPr>
              <a:xfrm>
                <a:off x="406400" y="4540824"/>
                <a:ext cx="3799438"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30 g/dm</a:t>
                </a:r>
                <a:r>
                  <a:rPr lang="en-GB" sz="2400" b="1" baseline="30000">
                    <a:solidFill>
                      <a:schemeClr val="accent1"/>
                    </a:solidFill>
                    <a:latin typeface="Century Gothic" panose="020B0502020202020204" pitchFamily="34" charset="0"/>
                  </a:rPr>
                  <a:t>3</a:t>
                </a:r>
                <a:r>
                  <a:rPr lang="en-GB" sz="2400" b="1">
                    <a:solidFill>
                      <a:schemeClr val="accent1"/>
                    </a:solidFill>
                    <a:latin typeface="Century Gothic" panose="020B0502020202020204" pitchFamily="34" charset="0"/>
                  </a:rPr>
                  <a:t>: 51.75 s </a:t>
                </a:r>
                <a14:m>
                  <m:oMath xmlns:m="http://schemas.openxmlformats.org/officeDocument/2006/math">
                    <m:r>
                      <a:rPr lang="en-GB" sz="2400" b="1" i="1" smtClean="0">
                        <a:solidFill>
                          <a:schemeClr val="accent1"/>
                        </a:solidFill>
                        <a:latin typeface="Cambria Math" panose="02040503050406030204" pitchFamily="18" charset="0"/>
                        <a:ea typeface="Cambria Math" panose="02040503050406030204" pitchFamily="18" charset="0"/>
                      </a:rPr>
                      <m:t>±</m:t>
                    </m:r>
                  </m:oMath>
                </a14:m>
                <a:r>
                  <a:rPr lang="en-GB" sz="2400" b="1">
                    <a:solidFill>
                      <a:schemeClr val="accent1"/>
                    </a:solidFill>
                    <a:latin typeface="Century Gothic" panose="020B0502020202020204" pitchFamily="34" charset="0"/>
                  </a:rPr>
                  <a:t> 3.5 s</a:t>
                </a:r>
              </a:p>
            </p:txBody>
          </p:sp>
        </mc:Choice>
        <mc:Fallback xmlns="">
          <p:sp>
            <p:nvSpPr>
              <p:cNvPr id="25" name="TextBox 24">
                <a:extLst>
                  <a:ext uri="{FF2B5EF4-FFF2-40B4-BE49-F238E27FC236}">
                    <a16:creationId xmlns:a16="http://schemas.microsoft.com/office/drawing/2014/main" id="{2C6CF3D9-F9BC-CE47-BD5E-AA8CE9C857E6}"/>
                  </a:ext>
                </a:extLst>
              </p:cNvPr>
              <p:cNvSpPr txBox="1">
                <a:spLocks noRot="1" noChangeAspect="1" noMove="1" noResize="1" noEditPoints="1" noAdjustHandles="1" noChangeArrowheads="1" noChangeShapeType="1" noTextEdit="1"/>
              </p:cNvSpPr>
              <p:nvPr/>
            </p:nvSpPr>
            <p:spPr>
              <a:xfrm>
                <a:off x="406400" y="4540824"/>
                <a:ext cx="3799438" cy="461665"/>
              </a:xfrm>
              <a:prstGeom prst="rect">
                <a:avLst/>
              </a:prstGeom>
              <a:blipFill>
                <a:blip r:embed="rId7"/>
                <a:stretch>
                  <a:fillRect l="-2667" t="-13158" r="-1333" b="-236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6BBC42B-C3EA-C544-9EEA-B92FAA0C266E}"/>
                  </a:ext>
                </a:extLst>
              </p:cNvPr>
              <p:cNvSpPr txBox="1"/>
              <p:nvPr/>
            </p:nvSpPr>
            <p:spPr>
              <a:xfrm>
                <a:off x="401136" y="4943655"/>
                <a:ext cx="3799438"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40 g/dm</a:t>
                </a:r>
                <a:r>
                  <a:rPr lang="en-GB" sz="2400" b="1" baseline="30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 25.25 s </a:t>
                </a:r>
                <a14:m>
                  <m:oMath xmlns:m="http://schemas.openxmlformats.org/officeDocument/2006/math">
                    <m:r>
                      <a:rPr lang="en-GB" sz="2400" b="1" i="1" smtClean="0">
                        <a:solidFill>
                          <a:schemeClr val="accent1"/>
                        </a:solidFill>
                        <a:latin typeface="Cambria Math" panose="02040503050406030204" pitchFamily="18" charset="0"/>
                        <a:ea typeface="Cambria Math" panose="02040503050406030204" pitchFamily="18" charset="0"/>
                      </a:rPr>
                      <m:t>±</m:t>
                    </m:r>
                  </m:oMath>
                </a14:m>
                <a:r>
                  <a:rPr lang="en-GB" sz="2400" b="1" dirty="0">
                    <a:solidFill>
                      <a:schemeClr val="accent1"/>
                    </a:solidFill>
                    <a:latin typeface="Century Gothic" panose="020B0502020202020204" pitchFamily="34" charset="0"/>
                  </a:rPr>
                  <a:t> 1.5 s</a:t>
                </a:r>
              </a:p>
            </p:txBody>
          </p:sp>
        </mc:Choice>
        <mc:Fallback xmlns="">
          <p:sp>
            <p:nvSpPr>
              <p:cNvPr id="26" name="TextBox 25">
                <a:extLst>
                  <a:ext uri="{FF2B5EF4-FFF2-40B4-BE49-F238E27FC236}">
                    <a16:creationId xmlns:a16="http://schemas.microsoft.com/office/drawing/2014/main" id="{E6BBC42B-C3EA-C544-9EEA-B92FAA0C266E}"/>
                  </a:ext>
                </a:extLst>
              </p:cNvPr>
              <p:cNvSpPr txBox="1">
                <a:spLocks noRot="1" noChangeAspect="1" noMove="1" noResize="1" noEditPoints="1" noAdjustHandles="1" noChangeArrowheads="1" noChangeShapeType="1" noTextEdit="1"/>
              </p:cNvSpPr>
              <p:nvPr/>
            </p:nvSpPr>
            <p:spPr>
              <a:xfrm>
                <a:off x="401136" y="4943655"/>
                <a:ext cx="3799438" cy="461665"/>
              </a:xfrm>
              <a:prstGeom prst="rect">
                <a:avLst/>
              </a:prstGeom>
              <a:blipFill>
                <a:blip r:embed="rId8"/>
                <a:stretch>
                  <a:fillRect l="-2333" t="-13514" r="-1667" b="-27027"/>
                </a:stretch>
              </a:blipFill>
            </p:spPr>
            <p:txBody>
              <a:bodyPr/>
              <a:lstStyle/>
              <a:p>
                <a:r>
                  <a:rPr lang="en-GB">
                    <a:noFill/>
                  </a:rPr>
                  <a:t> </a:t>
                </a:r>
              </a:p>
            </p:txBody>
          </p:sp>
        </mc:Fallback>
      </mc:AlternateContent>
    </p:spTree>
    <p:extLst>
      <p:ext uri="{BB962C8B-B14F-4D97-AF65-F5344CB8AC3E}">
        <p14:creationId xmlns:p14="http://schemas.microsoft.com/office/powerpoint/2010/main" val="29637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P spid="16" grpId="0"/>
      <p:bldP spid="17" grpId="0"/>
      <p:bldP spid="18" grpId="0"/>
      <p:bldP spid="19" grpId="0"/>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F0743-4A2D-C946-886B-3482A1BA3A53}"/>
              </a:ext>
            </a:extLst>
          </p:cNvPr>
          <p:cNvSpPr>
            <a:spLocks noGrp="1"/>
          </p:cNvSpPr>
          <p:nvPr>
            <p:ph type="title"/>
          </p:nvPr>
        </p:nvSpPr>
        <p:spPr/>
        <p:txBody>
          <a:bodyPr/>
          <a:lstStyle/>
          <a:p>
            <a:r>
              <a:rPr lang="en-GB">
                <a:latin typeface="Century Gothic" panose="020B0502020202020204" pitchFamily="34" charset="0"/>
              </a:rPr>
              <a:t>Answers</a:t>
            </a:r>
          </a:p>
        </p:txBody>
      </p:sp>
      <p:pic>
        <p:nvPicPr>
          <p:cNvPr id="4" name="Picture 3" descr="A picture containing text, plant&#10;&#10;Description automatically generated">
            <a:extLst>
              <a:ext uri="{FF2B5EF4-FFF2-40B4-BE49-F238E27FC236}">
                <a16:creationId xmlns:a16="http://schemas.microsoft.com/office/drawing/2014/main" id="{EC56D6B1-62C8-3E45-A1E2-43CD996B97D3}"/>
              </a:ext>
            </a:extLst>
          </p:cNvPr>
          <p:cNvPicPr>
            <a:picLocks noChangeAspect="1"/>
          </p:cNvPicPr>
          <p:nvPr/>
        </p:nvPicPr>
        <p:blipFill>
          <a:blip r:embed="rId2"/>
          <a:stretch>
            <a:fillRect/>
          </a:stretch>
        </p:blipFill>
        <p:spPr>
          <a:xfrm>
            <a:off x="539999" y="953503"/>
            <a:ext cx="10820977" cy="3105150"/>
          </a:xfrm>
          <a:prstGeom prst="rect">
            <a:avLst/>
          </a:prstGeom>
          <a:ln>
            <a:solidFill>
              <a:schemeClr val="tx1"/>
            </a:solidFill>
          </a:ln>
        </p:spPr>
      </p:pic>
      <p:sp>
        <p:nvSpPr>
          <p:cNvPr id="5" name="TextBox 4">
            <a:extLst>
              <a:ext uri="{FF2B5EF4-FFF2-40B4-BE49-F238E27FC236}">
                <a16:creationId xmlns:a16="http://schemas.microsoft.com/office/drawing/2014/main" id="{4E88E1F7-8D58-B14B-9DF4-19C45D52CFF6}"/>
              </a:ext>
            </a:extLst>
          </p:cNvPr>
          <p:cNvSpPr txBox="1"/>
          <p:nvPr/>
        </p:nvSpPr>
        <p:spPr>
          <a:xfrm>
            <a:off x="982598" y="1248541"/>
            <a:ext cx="9316433" cy="707886"/>
          </a:xfrm>
          <a:prstGeom prst="rect">
            <a:avLst/>
          </a:prstGeom>
          <a:noFill/>
        </p:spPr>
        <p:txBody>
          <a:bodyPr wrap="square" rtlCol="0">
            <a:spAutoFit/>
          </a:bodyPr>
          <a:lstStyle/>
          <a:p>
            <a:r>
              <a:rPr lang="en-GB" sz="2000" b="1">
                <a:solidFill>
                  <a:schemeClr val="accent1"/>
                </a:solidFill>
                <a:latin typeface="Century Gothic" panose="020B0502020202020204" pitchFamily="34" charset="0"/>
              </a:rPr>
              <a:t>It may have been difficult to judge the end point of the reaction.</a:t>
            </a:r>
          </a:p>
          <a:p>
            <a:r>
              <a:rPr lang="en-GB" sz="2000" b="1">
                <a:solidFill>
                  <a:schemeClr val="accent1"/>
                </a:solidFill>
                <a:latin typeface="Century Gothic" panose="020B0502020202020204" pitchFamily="34" charset="0"/>
              </a:rPr>
              <a:t>The reaction time of the experimenter may also be included in the time.</a:t>
            </a:r>
          </a:p>
        </p:txBody>
      </p:sp>
      <p:sp>
        <p:nvSpPr>
          <p:cNvPr id="6" name="TextBox 5">
            <a:extLst>
              <a:ext uri="{FF2B5EF4-FFF2-40B4-BE49-F238E27FC236}">
                <a16:creationId xmlns:a16="http://schemas.microsoft.com/office/drawing/2014/main" id="{22058723-CDA6-F04F-8E90-66AC1CF94303}"/>
              </a:ext>
            </a:extLst>
          </p:cNvPr>
          <p:cNvSpPr txBox="1"/>
          <p:nvPr/>
        </p:nvSpPr>
        <p:spPr>
          <a:xfrm>
            <a:off x="966556" y="2788583"/>
            <a:ext cx="8706834" cy="1323439"/>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Use a digital timer.</a:t>
            </a:r>
          </a:p>
          <a:p>
            <a:r>
              <a:rPr lang="en-GB" sz="2000" b="1" dirty="0">
                <a:solidFill>
                  <a:schemeClr val="accent1"/>
                </a:solidFill>
                <a:latin typeface="Century Gothic" panose="020B0502020202020204" pitchFamily="34" charset="0"/>
              </a:rPr>
              <a:t>Have a quantitative point for when the reaction has ended (such as volume of gas produced or using an indicator to show when neutralisation has occurred). </a:t>
            </a:r>
          </a:p>
        </p:txBody>
      </p:sp>
    </p:spTree>
    <p:extLst>
      <p:ext uri="{BB962C8B-B14F-4D97-AF65-F5344CB8AC3E}">
        <p14:creationId xmlns:p14="http://schemas.microsoft.com/office/powerpoint/2010/main" val="1469246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3C2FA-02E5-6049-B1C7-25F9575C4CB9}"/>
              </a:ext>
            </a:extLst>
          </p:cNvPr>
          <p:cNvSpPr>
            <a:spLocks noGrp="1"/>
          </p:cNvSpPr>
          <p:nvPr>
            <p:ph type="title"/>
          </p:nvPr>
        </p:nvSpPr>
        <p:spPr/>
        <p:txBody>
          <a:bodyPr/>
          <a:lstStyle/>
          <a:p>
            <a:r>
              <a:rPr lang="en-GB">
                <a:latin typeface="Century Gothic" panose="020B0502020202020204" pitchFamily="34" charset="0"/>
              </a:rPr>
              <a:t>Answers</a:t>
            </a:r>
          </a:p>
        </p:txBody>
      </p:sp>
      <p:pic>
        <p:nvPicPr>
          <p:cNvPr id="3" name="Picture 2" descr="upload.wikimedia.org/wikipedia/commons/thumb/9/...">
            <a:extLst>
              <a:ext uri="{FF2B5EF4-FFF2-40B4-BE49-F238E27FC236}">
                <a16:creationId xmlns:a16="http://schemas.microsoft.com/office/drawing/2014/main" id="{0BAB7AA1-7E99-FF46-8B32-0E03FF3DC4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93389" y="780157"/>
            <a:ext cx="5355474" cy="53554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9ADA316-C32D-9842-8D9E-E797DE0A442F}"/>
              </a:ext>
            </a:extLst>
          </p:cNvPr>
          <p:cNvSpPr txBox="1"/>
          <p:nvPr/>
        </p:nvSpPr>
        <p:spPr>
          <a:xfrm>
            <a:off x="3041990" y="6488668"/>
            <a:ext cx="4458272" cy="369332"/>
          </a:xfrm>
          <a:prstGeom prst="rect">
            <a:avLst/>
          </a:prstGeom>
          <a:noFill/>
        </p:spPr>
        <p:txBody>
          <a:bodyPr wrap="none" rtlCol="0">
            <a:spAutoFit/>
          </a:bodyPr>
          <a:lstStyle/>
          <a:p>
            <a:r>
              <a:rPr lang="en-GB">
                <a:latin typeface="Century Gothic" panose="020B0502020202020204" pitchFamily="34" charset="0"/>
              </a:rPr>
              <a:t>Concentration of sulfuric acid (g/dm</a:t>
            </a:r>
            <a:r>
              <a:rPr lang="en-GB" baseline="30000">
                <a:latin typeface="Century Gothic" panose="020B0502020202020204" pitchFamily="34" charset="0"/>
              </a:rPr>
              <a:t>3</a:t>
            </a:r>
            <a:r>
              <a:rPr lang="en-GB">
                <a:latin typeface="Century Gothic" panose="020B0502020202020204" pitchFamily="34" charset="0"/>
              </a:rPr>
              <a:t>)</a:t>
            </a:r>
          </a:p>
        </p:txBody>
      </p:sp>
      <p:sp>
        <p:nvSpPr>
          <p:cNvPr id="5" name="TextBox 4">
            <a:extLst>
              <a:ext uri="{FF2B5EF4-FFF2-40B4-BE49-F238E27FC236}">
                <a16:creationId xmlns:a16="http://schemas.microsoft.com/office/drawing/2014/main" id="{1301D9FA-E8F8-904F-84A0-40DF19A2B069}"/>
              </a:ext>
            </a:extLst>
          </p:cNvPr>
          <p:cNvSpPr txBox="1"/>
          <p:nvPr/>
        </p:nvSpPr>
        <p:spPr>
          <a:xfrm rot="16200000">
            <a:off x="-671755" y="3244334"/>
            <a:ext cx="4546437" cy="369332"/>
          </a:xfrm>
          <a:prstGeom prst="rect">
            <a:avLst/>
          </a:prstGeom>
          <a:noFill/>
        </p:spPr>
        <p:txBody>
          <a:bodyPr wrap="none" rtlCol="0">
            <a:spAutoFit/>
          </a:bodyPr>
          <a:lstStyle/>
          <a:p>
            <a:r>
              <a:rPr lang="en-GB">
                <a:latin typeface="Century Gothic" panose="020B0502020202020204" pitchFamily="34" charset="0"/>
              </a:rPr>
              <a:t>Time taken for reaction to complete (s)</a:t>
            </a:r>
          </a:p>
        </p:txBody>
      </p:sp>
      <p:sp>
        <p:nvSpPr>
          <p:cNvPr id="6" name="TextBox 5">
            <a:extLst>
              <a:ext uri="{FF2B5EF4-FFF2-40B4-BE49-F238E27FC236}">
                <a16:creationId xmlns:a16="http://schemas.microsoft.com/office/drawing/2014/main" id="{18072C86-BC1B-F348-970F-5F9F446ABA3D}"/>
              </a:ext>
            </a:extLst>
          </p:cNvPr>
          <p:cNvSpPr txBox="1"/>
          <p:nvPr/>
        </p:nvSpPr>
        <p:spPr>
          <a:xfrm>
            <a:off x="2456453" y="6063316"/>
            <a:ext cx="5891356" cy="369332"/>
          </a:xfrm>
          <a:prstGeom prst="rect">
            <a:avLst/>
          </a:prstGeom>
          <a:noFill/>
        </p:spPr>
        <p:txBody>
          <a:bodyPr wrap="none" rtlCol="0">
            <a:spAutoFit/>
          </a:bodyPr>
          <a:lstStyle/>
          <a:p>
            <a:r>
              <a:rPr lang="en-GB">
                <a:latin typeface="Century Gothic" panose="020B0502020202020204" pitchFamily="34" charset="0"/>
              </a:rPr>
              <a:t>0                  10                20                  30                 40</a:t>
            </a:r>
          </a:p>
        </p:txBody>
      </p:sp>
      <p:sp>
        <p:nvSpPr>
          <p:cNvPr id="7" name="TextBox 6">
            <a:extLst>
              <a:ext uri="{FF2B5EF4-FFF2-40B4-BE49-F238E27FC236}">
                <a16:creationId xmlns:a16="http://schemas.microsoft.com/office/drawing/2014/main" id="{2B10A1AE-E090-064D-A738-2B6CD084B73F}"/>
              </a:ext>
            </a:extLst>
          </p:cNvPr>
          <p:cNvSpPr txBox="1"/>
          <p:nvPr/>
        </p:nvSpPr>
        <p:spPr>
          <a:xfrm rot="16200000">
            <a:off x="-508929" y="3117638"/>
            <a:ext cx="5891356" cy="369332"/>
          </a:xfrm>
          <a:prstGeom prst="rect">
            <a:avLst/>
          </a:prstGeom>
          <a:noFill/>
        </p:spPr>
        <p:txBody>
          <a:bodyPr wrap="none" rtlCol="0">
            <a:spAutoFit/>
          </a:bodyPr>
          <a:lstStyle/>
          <a:p>
            <a:r>
              <a:rPr lang="en-GB">
                <a:latin typeface="Century Gothic" panose="020B0502020202020204" pitchFamily="34" charset="0"/>
              </a:rPr>
              <a:t>0                  25                50                 75                 100</a:t>
            </a:r>
          </a:p>
        </p:txBody>
      </p:sp>
      <p:sp>
        <p:nvSpPr>
          <p:cNvPr id="8" name="TextBox 7">
            <a:extLst>
              <a:ext uri="{FF2B5EF4-FFF2-40B4-BE49-F238E27FC236}">
                <a16:creationId xmlns:a16="http://schemas.microsoft.com/office/drawing/2014/main" id="{E6F46A34-9940-E24A-82D2-D7F40E4E9AE9}"/>
              </a:ext>
            </a:extLst>
          </p:cNvPr>
          <p:cNvSpPr txBox="1"/>
          <p:nvPr/>
        </p:nvSpPr>
        <p:spPr>
          <a:xfrm>
            <a:off x="3780505" y="584600"/>
            <a:ext cx="314510" cy="369332"/>
          </a:xfrm>
          <a:prstGeom prst="rect">
            <a:avLst/>
          </a:prstGeom>
          <a:noFill/>
        </p:spPr>
        <p:txBody>
          <a:bodyPr wrap="none" rtlCol="0">
            <a:spAutoFit/>
          </a:bodyPr>
          <a:lstStyle/>
          <a:p>
            <a:r>
              <a:rPr lang="en-GB" b="1">
                <a:solidFill>
                  <a:srgbClr val="0070C0"/>
                </a:solidFill>
                <a:latin typeface="Century Gothic" panose="020B0502020202020204" pitchFamily="34" charset="0"/>
              </a:rPr>
              <a:t>x</a:t>
            </a:r>
          </a:p>
        </p:txBody>
      </p:sp>
      <p:sp>
        <p:nvSpPr>
          <p:cNvPr id="10" name="TextBox 9">
            <a:extLst>
              <a:ext uri="{FF2B5EF4-FFF2-40B4-BE49-F238E27FC236}">
                <a16:creationId xmlns:a16="http://schemas.microsoft.com/office/drawing/2014/main" id="{A303199E-663A-0E4D-B02E-F4CE3EFFF6FD}"/>
              </a:ext>
            </a:extLst>
          </p:cNvPr>
          <p:cNvSpPr txBox="1"/>
          <p:nvPr/>
        </p:nvSpPr>
        <p:spPr>
          <a:xfrm>
            <a:off x="5120283" y="1811821"/>
            <a:ext cx="314510" cy="369332"/>
          </a:xfrm>
          <a:prstGeom prst="rect">
            <a:avLst/>
          </a:prstGeom>
          <a:noFill/>
        </p:spPr>
        <p:txBody>
          <a:bodyPr wrap="none" rtlCol="0">
            <a:spAutoFit/>
          </a:bodyPr>
          <a:lstStyle/>
          <a:p>
            <a:r>
              <a:rPr lang="en-GB" b="1">
                <a:solidFill>
                  <a:srgbClr val="0070C0"/>
                </a:solidFill>
                <a:latin typeface="Century Gothic" panose="020B0502020202020204" pitchFamily="34" charset="0"/>
              </a:rPr>
              <a:t>x</a:t>
            </a:r>
          </a:p>
        </p:txBody>
      </p:sp>
      <p:sp>
        <p:nvSpPr>
          <p:cNvPr id="11" name="TextBox 10">
            <a:extLst>
              <a:ext uri="{FF2B5EF4-FFF2-40B4-BE49-F238E27FC236}">
                <a16:creationId xmlns:a16="http://schemas.microsoft.com/office/drawing/2014/main" id="{B1038ED6-66A8-4A42-B12B-6DED4EAA6F4B}"/>
              </a:ext>
            </a:extLst>
          </p:cNvPr>
          <p:cNvSpPr txBox="1"/>
          <p:nvPr/>
        </p:nvSpPr>
        <p:spPr>
          <a:xfrm>
            <a:off x="6454221" y="3155334"/>
            <a:ext cx="314510" cy="369332"/>
          </a:xfrm>
          <a:prstGeom prst="rect">
            <a:avLst/>
          </a:prstGeom>
          <a:noFill/>
        </p:spPr>
        <p:txBody>
          <a:bodyPr wrap="none" rtlCol="0">
            <a:spAutoFit/>
          </a:bodyPr>
          <a:lstStyle/>
          <a:p>
            <a:r>
              <a:rPr lang="en-GB" b="1">
                <a:solidFill>
                  <a:srgbClr val="0070C0"/>
                </a:solidFill>
                <a:latin typeface="Century Gothic" panose="020B0502020202020204" pitchFamily="34" charset="0"/>
              </a:rPr>
              <a:t>x</a:t>
            </a:r>
          </a:p>
        </p:txBody>
      </p:sp>
      <p:sp>
        <p:nvSpPr>
          <p:cNvPr id="12" name="TextBox 11">
            <a:extLst>
              <a:ext uri="{FF2B5EF4-FFF2-40B4-BE49-F238E27FC236}">
                <a16:creationId xmlns:a16="http://schemas.microsoft.com/office/drawing/2014/main" id="{6CAA2521-8674-D340-B024-D9DD432ED04D}"/>
              </a:ext>
            </a:extLst>
          </p:cNvPr>
          <p:cNvSpPr txBox="1"/>
          <p:nvPr/>
        </p:nvSpPr>
        <p:spPr>
          <a:xfrm>
            <a:off x="7784017" y="4569037"/>
            <a:ext cx="314510" cy="369332"/>
          </a:xfrm>
          <a:prstGeom prst="rect">
            <a:avLst/>
          </a:prstGeom>
          <a:noFill/>
        </p:spPr>
        <p:txBody>
          <a:bodyPr wrap="none" rtlCol="0">
            <a:spAutoFit/>
          </a:bodyPr>
          <a:lstStyle/>
          <a:p>
            <a:r>
              <a:rPr lang="en-GB" b="1">
                <a:solidFill>
                  <a:srgbClr val="0070C0"/>
                </a:solidFill>
                <a:latin typeface="Century Gothic" panose="020B0502020202020204" pitchFamily="34" charset="0"/>
              </a:rPr>
              <a:t>x</a:t>
            </a:r>
          </a:p>
        </p:txBody>
      </p:sp>
      <p:cxnSp>
        <p:nvCxnSpPr>
          <p:cNvPr id="14" name="Straight Connector 13">
            <a:extLst>
              <a:ext uri="{FF2B5EF4-FFF2-40B4-BE49-F238E27FC236}">
                <a16:creationId xmlns:a16="http://schemas.microsoft.com/office/drawing/2014/main" id="{F48B176A-9676-CD4F-A12E-517041849D9C}"/>
              </a:ext>
            </a:extLst>
          </p:cNvPr>
          <p:cNvCxnSpPr>
            <a:cxnSpLocks/>
          </p:cNvCxnSpPr>
          <p:nvPr/>
        </p:nvCxnSpPr>
        <p:spPr>
          <a:xfrm>
            <a:off x="3978442" y="780157"/>
            <a:ext cx="3970421" cy="393622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DFB9653-1750-E446-B8AE-584632DEE00C}"/>
                  </a:ext>
                </a:extLst>
              </p:cNvPr>
              <p:cNvSpPr txBox="1"/>
              <p:nvPr/>
            </p:nvSpPr>
            <p:spPr>
              <a:xfrm>
                <a:off x="7958352" y="953932"/>
                <a:ext cx="3030490" cy="2667910"/>
              </a:xfrm>
              <a:prstGeom prst="rect">
                <a:avLst/>
              </a:prstGeom>
              <a:noFill/>
            </p:spPr>
            <p:txBody>
              <a:bodyPr wrap="square" rtlCol="0">
                <a:spAutoFit/>
              </a:bodyPr>
              <a:lstStyle/>
              <a:p>
                <a14:m>
                  <m:oMath xmlns:m="http://schemas.openxmlformats.org/officeDocument/2006/math">
                    <m:r>
                      <a:rPr lang="en-GB" b="1" i="1" smtClean="0">
                        <a:solidFill>
                          <a:schemeClr val="accent1"/>
                        </a:solidFill>
                        <a:latin typeface="Cambria Math" panose="02040503050406030204" pitchFamily="18" charset="0"/>
                        <a:ea typeface="Cambria Math" panose="02040503050406030204" pitchFamily="18" charset="0"/>
                      </a:rPr>
                      <m:t>√</m:t>
                    </m:r>
                  </m:oMath>
                </a14:m>
                <a:r>
                  <a:rPr lang="en-GB" b="1" dirty="0">
                    <a:solidFill>
                      <a:schemeClr val="accent1"/>
                    </a:solidFill>
                    <a:latin typeface="Century Gothic" panose="020B0502020202020204" pitchFamily="34" charset="0"/>
                  </a:rPr>
                  <a:t> Axes are the correct way around</a:t>
                </a:r>
              </a:p>
              <a:p>
                <a:endParaRPr lang="en-GB" b="1" dirty="0">
                  <a:solidFill>
                    <a:schemeClr val="accent1"/>
                  </a:solidFill>
                  <a:latin typeface="Century Gothic" panose="020B0502020202020204" pitchFamily="34" charset="0"/>
                </a:endParaRPr>
              </a:p>
              <a:p>
                <a14:m>
                  <m:oMath xmlns:m="http://schemas.openxmlformats.org/officeDocument/2006/math">
                    <m:r>
                      <a:rPr lang="en-GB" b="1" i="1">
                        <a:solidFill>
                          <a:schemeClr val="accent1"/>
                        </a:solidFill>
                        <a:latin typeface="Cambria Math" panose="02040503050406030204" pitchFamily="18" charset="0"/>
                        <a:ea typeface="Cambria Math" panose="02040503050406030204" pitchFamily="18" charset="0"/>
                      </a:rPr>
                      <m:t>√</m:t>
                    </m:r>
                  </m:oMath>
                </a14:m>
                <a:r>
                  <a:rPr lang="en-GB" b="1" dirty="0">
                    <a:solidFill>
                      <a:schemeClr val="accent1"/>
                    </a:solidFill>
                    <a:latin typeface="Century Gothic" panose="020B0502020202020204" pitchFamily="34" charset="0"/>
                  </a:rPr>
                  <a:t> Suitable scales used</a:t>
                </a:r>
              </a:p>
              <a:p>
                <a:endParaRPr lang="en-GB" b="1" dirty="0">
                  <a:solidFill>
                    <a:schemeClr val="accent1"/>
                  </a:solidFill>
                  <a:latin typeface="Century Gothic" panose="020B0502020202020204" pitchFamily="34" charset="0"/>
                </a:endParaRPr>
              </a:p>
              <a:p>
                <a14:m>
                  <m:oMath xmlns:m="http://schemas.openxmlformats.org/officeDocument/2006/math">
                    <m:r>
                      <a:rPr lang="en-GB" b="1" i="1">
                        <a:solidFill>
                          <a:schemeClr val="accent1"/>
                        </a:solidFill>
                        <a:latin typeface="Cambria Math" panose="02040503050406030204" pitchFamily="18" charset="0"/>
                        <a:ea typeface="Cambria Math" panose="02040503050406030204" pitchFamily="18" charset="0"/>
                      </a:rPr>
                      <m:t>√</m:t>
                    </m:r>
                  </m:oMath>
                </a14:m>
                <a:r>
                  <a:rPr lang="en-GB" b="1" dirty="0">
                    <a:solidFill>
                      <a:schemeClr val="accent1"/>
                    </a:solidFill>
                    <a:latin typeface="Century Gothic" panose="020B0502020202020204" pitchFamily="34" charset="0"/>
                  </a:rPr>
                  <a:t> Points plotted accurately</a:t>
                </a:r>
              </a:p>
              <a:p>
                <a:endParaRPr lang="en-GB" b="1" dirty="0">
                  <a:solidFill>
                    <a:schemeClr val="accent1"/>
                  </a:solidFill>
                  <a:latin typeface="Century Gothic" panose="020B0502020202020204" pitchFamily="34" charset="0"/>
                </a:endParaRPr>
              </a:p>
              <a:p>
                <a14:m>
                  <m:oMath xmlns:m="http://schemas.openxmlformats.org/officeDocument/2006/math">
                    <m:r>
                      <a:rPr lang="en-GB" b="1" i="1">
                        <a:solidFill>
                          <a:schemeClr val="accent1"/>
                        </a:solidFill>
                        <a:latin typeface="Cambria Math" panose="02040503050406030204" pitchFamily="18" charset="0"/>
                        <a:ea typeface="Cambria Math" panose="02040503050406030204" pitchFamily="18" charset="0"/>
                      </a:rPr>
                      <m:t>√</m:t>
                    </m:r>
                  </m:oMath>
                </a14:m>
                <a:r>
                  <a:rPr lang="en-GB" b="1" dirty="0">
                    <a:solidFill>
                      <a:schemeClr val="accent1"/>
                    </a:solidFill>
                    <a:latin typeface="Century Gothic" panose="020B0502020202020204" pitchFamily="34" charset="0"/>
                  </a:rPr>
                  <a:t> Line of best fit</a:t>
                </a:r>
              </a:p>
            </p:txBody>
          </p:sp>
        </mc:Choice>
        <mc:Fallback xmlns="">
          <p:sp>
            <p:nvSpPr>
              <p:cNvPr id="18" name="TextBox 17">
                <a:extLst>
                  <a:ext uri="{FF2B5EF4-FFF2-40B4-BE49-F238E27FC236}">
                    <a16:creationId xmlns:a16="http://schemas.microsoft.com/office/drawing/2014/main" id="{0DFB9653-1750-E446-B8AE-584632DEE00C}"/>
                  </a:ext>
                </a:extLst>
              </p:cNvPr>
              <p:cNvSpPr txBox="1">
                <a:spLocks noRot="1" noChangeAspect="1" noMove="1" noResize="1" noEditPoints="1" noAdjustHandles="1" noChangeArrowheads="1" noChangeShapeType="1" noTextEdit="1"/>
              </p:cNvSpPr>
              <p:nvPr/>
            </p:nvSpPr>
            <p:spPr>
              <a:xfrm>
                <a:off x="7958352" y="953932"/>
                <a:ext cx="3030490" cy="2667910"/>
              </a:xfrm>
              <a:prstGeom prst="rect">
                <a:avLst/>
              </a:prstGeom>
              <a:blipFill>
                <a:blip r:embed="rId4"/>
                <a:stretch>
                  <a:fillRect l="-1667" t="-472" b="-2358"/>
                </a:stretch>
              </a:blipFill>
            </p:spPr>
            <p:txBody>
              <a:bodyPr/>
              <a:lstStyle/>
              <a:p>
                <a:r>
                  <a:rPr lang="en-GB">
                    <a:noFill/>
                  </a:rPr>
                  <a:t> </a:t>
                </a:r>
              </a:p>
            </p:txBody>
          </p:sp>
        </mc:Fallback>
      </mc:AlternateContent>
    </p:spTree>
    <p:extLst>
      <p:ext uri="{BB962C8B-B14F-4D97-AF65-F5344CB8AC3E}">
        <p14:creationId xmlns:p14="http://schemas.microsoft.com/office/powerpoint/2010/main" val="14721469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18488-336F-CE47-8F91-0B8F0E0C5C83}"/>
              </a:ext>
            </a:extLst>
          </p:cNvPr>
          <p:cNvSpPr>
            <a:spLocks noGrp="1"/>
          </p:cNvSpPr>
          <p:nvPr>
            <p:ph type="title"/>
          </p:nvPr>
        </p:nvSpPr>
        <p:spPr/>
        <p:txBody>
          <a:bodyPr/>
          <a:lstStyle/>
          <a:p>
            <a:r>
              <a:rPr lang="en-GB">
                <a:latin typeface="Century Gothic" panose="020B0502020202020204" pitchFamily="34" charset="0"/>
              </a:rPr>
              <a:t>Estimating the uncertainty of instruments</a:t>
            </a:r>
          </a:p>
        </p:txBody>
      </p:sp>
      <p:sp>
        <p:nvSpPr>
          <p:cNvPr id="3" name="TextBox 2">
            <a:extLst>
              <a:ext uri="{FF2B5EF4-FFF2-40B4-BE49-F238E27FC236}">
                <a16:creationId xmlns:a16="http://schemas.microsoft.com/office/drawing/2014/main" id="{5C324D64-5E8D-E843-9DF7-F0195DB89535}"/>
              </a:ext>
            </a:extLst>
          </p:cNvPr>
          <p:cNvSpPr txBox="1"/>
          <p:nvPr/>
        </p:nvSpPr>
        <p:spPr>
          <a:xfrm>
            <a:off x="453269" y="945931"/>
            <a:ext cx="10620000" cy="461665"/>
          </a:xfrm>
          <a:prstGeom prst="rect">
            <a:avLst/>
          </a:prstGeom>
          <a:noFill/>
        </p:spPr>
        <p:txBody>
          <a:bodyPr wrap="square" rtlCol="0">
            <a:spAutoFit/>
          </a:bodyPr>
          <a:lstStyle/>
          <a:p>
            <a:r>
              <a:rPr lang="en-GB" sz="2400">
                <a:latin typeface="Century Gothic" panose="020B0502020202020204" pitchFamily="34" charset="0"/>
              </a:rPr>
              <a:t>Determine the value shown on each piece of measuring equipment.</a:t>
            </a:r>
          </a:p>
        </p:txBody>
      </p:sp>
      <p:pic>
        <p:nvPicPr>
          <p:cNvPr id="1026" name="Picture 2" descr="Scale, Scales, Cooking, Food, Kitchen">
            <a:extLst>
              <a:ext uri="{FF2B5EF4-FFF2-40B4-BE49-F238E27FC236}">
                <a16:creationId xmlns:a16="http://schemas.microsoft.com/office/drawing/2014/main" id="{7D216B79-4035-2C45-8589-C4734264212B}"/>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01266" y="2877308"/>
            <a:ext cx="2154497" cy="24664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rmometer, Temperature, Weather, Measure, Temp, Tool">
            <a:extLst>
              <a:ext uri="{FF2B5EF4-FFF2-40B4-BE49-F238E27FC236}">
                <a16:creationId xmlns:a16="http://schemas.microsoft.com/office/drawing/2014/main" id="{DB2EF875-6633-7A49-B469-C690AEBB4A8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9115" y="1626521"/>
            <a:ext cx="2128345" cy="42566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preview">
            <a:extLst>
              <a:ext uri="{FF2B5EF4-FFF2-40B4-BE49-F238E27FC236}">
                <a16:creationId xmlns:a16="http://schemas.microsoft.com/office/drawing/2014/main" id="{855B15B3-97B7-FB43-93D4-EF04DF718E47}"/>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9693807" y="2150797"/>
            <a:ext cx="1466193" cy="44465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uler, Measure, Length, Meter, Cm">
            <a:extLst>
              <a:ext uri="{FF2B5EF4-FFF2-40B4-BE49-F238E27FC236}">
                <a16:creationId xmlns:a16="http://schemas.microsoft.com/office/drawing/2014/main" id="{70617AB7-0515-DD40-8500-BE2D0D413D30}"/>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615076" y="4227787"/>
            <a:ext cx="7497393" cy="37486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yringe, Shot, Needle, Vaccination, Drug">
            <a:extLst>
              <a:ext uri="{FF2B5EF4-FFF2-40B4-BE49-F238E27FC236}">
                <a16:creationId xmlns:a16="http://schemas.microsoft.com/office/drawing/2014/main" id="{4E776B05-C9AC-0849-B66C-B8EF4C76ADD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rot="18652519">
            <a:off x="4807811" y="2275666"/>
            <a:ext cx="5514803" cy="296517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easuring Glass, Graduated Cylinder">
            <a:extLst>
              <a:ext uri="{FF2B5EF4-FFF2-40B4-BE49-F238E27FC236}">
                <a16:creationId xmlns:a16="http://schemas.microsoft.com/office/drawing/2014/main" id="{93223449-4821-2449-B34C-407DBF2C14B6}"/>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rot="10800000">
            <a:off x="4437101" y="1626521"/>
            <a:ext cx="1466193" cy="2932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3749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12"/>
          <p:cNvSpPr txBox="1"/>
          <p:nvPr/>
        </p:nvSpPr>
        <p:spPr>
          <a:xfrm>
            <a:off x="281271" y="125121"/>
            <a:ext cx="9857705" cy="600160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dk1"/>
                </a:solidFill>
                <a:latin typeface="Century Gothic"/>
                <a:ea typeface="Century Gothic"/>
                <a:cs typeface="Century Gothic"/>
                <a:sym typeface="Century Gothic"/>
              </a:rPr>
              <a:t>Answer the questions below.</a:t>
            </a:r>
            <a:endParaRPr sz="2400" b="1"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2400" b="1" dirty="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Calibri"/>
              <a:buAutoNum type="arabicPeriod"/>
            </a:pPr>
            <a:r>
              <a:rPr lang="en-GB" sz="2400" dirty="0">
                <a:solidFill>
                  <a:schemeClr val="dk1"/>
                </a:solidFill>
                <a:latin typeface="Century Gothic"/>
                <a:ea typeface="Century Gothic"/>
                <a:cs typeface="Century Gothic"/>
                <a:sym typeface="Century Gothic"/>
              </a:rPr>
              <a:t>Which is the best definition of uncertainty?</a:t>
            </a:r>
            <a:endParaRPr sz="2400" i="1" dirty="0">
              <a:solidFill>
                <a:schemeClr val="dk1"/>
              </a:solidFill>
              <a:latin typeface="Century Gothic"/>
              <a:ea typeface="Century Gothic"/>
              <a:cs typeface="Century Gothic"/>
              <a:sym typeface="Century Gothic"/>
            </a:endParaRPr>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A. </a:t>
            </a:r>
            <a:r>
              <a:rPr lang="en-GB" sz="2400" dirty="0">
                <a:solidFill>
                  <a:schemeClr val="dk1"/>
                </a:solidFill>
                <a:latin typeface="Century Gothic"/>
                <a:ea typeface="Century Gothic"/>
                <a:cs typeface="Century Gothic"/>
                <a:sym typeface="Century Gothic"/>
              </a:rPr>
              <a:t>The mean and the range of a data set </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B. The range of a data set divided by two</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C. The range of values within which the true value lies</a:t>
            </a:r>
            <a:endParaRPr dirty="0"/>
          </a:p>
          <a:p>
            <a:pPr marL="457200" marR="0" lvl="1" indent="0" algn="l" rtl="0">
              <a:spcBef>
                <a:spcPts val="0"/>
              </a:spcBef>
              <a:spcAft>
                <a:spcPts val="0"/>
              </a:spcAft>
              <a:buNone/>
            </a:pPr>
            <a:endParaRPr sz="2400" b="0" i="0" u="none" strike="noStrike" cap="none" dirty="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Calibri"/>
              <a:buAutoNum type="arabicPeriod"/>
            </a:pPr>
            <a:r>
              <a:rPr lang="en-GB" sz="2400" dirty="0">
                <a:solidFill>
                  <a:schemeClr val="dk1"/>
                </a:solidFill>
                <a:latin typeface="Century Gothic"/>
                <a:ea typeface="Century Gothic"/>
                <a:cs typeface="Century Gothic"/>
                <a:sym typeface="Century Gothic"/>
              </a:rPr>
              <a:t>Estimate the uncertainty of this data set.</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A. 3</a:t>
            </a:r>
            <a:r>
              <a:rPr lang="en-GB" sz="2400" dirty="0">
                <a:solidFill>
                  <a:schemeClr val="dk1"/>
                </a:solidFill>
                <a:latin typeface="Century Gothic"/>
                <a:ea typeface="Century Gothic"/>
                <a:cs typeface="Century Gothic"/>
                <a:sym typeface="Century Gothic"/>
              </a:rPr>
              <a:t> g</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B. 6 g</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C. </a:t>
            </a:r>
            <a:r>
              <a:rPr lang="en-GB" sz="2400" dirty="0">
                <a:solidFill>
                  <a:schemeClr val="dk1"/>
                </a:solidFill>
                <a:latin typeface="Century Gothic"/>
                <a:ea typeface="Century Gothic"/>
                <a:cs typeface="Century Gothic"/>
                <a:sym typeface="Century Gothic"/>
              </a:rPr>
              <a:t>105</a:t>
            </a:r>
            <a:r>
              <a:rPr lang="en-GB" sz="2400" b="0" i="0" u="none" strike="noStrike" cap="none" dirty="0">
                <a:solidFill>
                  <a:schemeClr val="dk1"/>
                </a:solidFill>
                <a:latin typeface="Century Gothic"/>
                <a:ea typeface="Century Gothic"/>
                <a:cs typeface="Century Gothic"/>
                <a:sym typeface="Century Gothic"/>
              </a:rPr>
              <a:t> g</a:t>
            </a:r>
            <a:endParaRPr lang="en-GB" b="0" i="0" u="none" strike="noStrike" cap="none" dirty="0">
              <a:sym typeface="Century Gothic"/>
            </a:endParaRPr>
          </a:p>
          <a:p>
            <a:pPr marR="0" lvl="1" algn="l" rtl="0">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 typeface="Calibri"/>
              <a:buAutoNum type="arabicPeriod"/>
            </a:pPr>
            <a:r>
              <a:rPr lang="en-GB" sz="2400" dirty="0">
                <a:solidFill>
                  <a:schemeClr val="dk1"/>
                </a:solidFill>
                <a:latin typeface="Century Gothic"/>
                <a:sym typeface="Century Gothic"/>
              </a:rPr>
              <a:t>Estimate the uncertainty of this instrument.</a:t>
            </a:r>
            <a:endParaRPr sz="2400" dirty="0">
              <a:solidFill>
                <a:schemeClr val="dk1"/>
              </a:solidFill>
              <a:latin typeface="Century Gothic"/>
            </a:endParaRPr>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A. 1 cm</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B. 0.1 cm</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C. </a:t>
            </a:r>
            <a:r>
              <a:rPr lang="en-GB" sz="2400" dirty="0">
                <a:solidFill>
                  <a:schemeClr val="dk1"/>
                </a:solidFill>
                <a:latin typeface="Century Gothic"/>
                <a:ea typeface="Century Gothic"/>
                <a:cs typeface="Century Gothic"/>
                <a:sym typeface="Century Gothic"/>
              </a:rPr>
              <a:t>0.05 cm</a:t>
            </a:r>
            <a:endParaRPr dirty="0"/>
          </a:p>
        </p:txBody>
      </p:sp>
      <p:sp>
        <p:nvSpPr>
          <p:cNvPr id="3" name="TextBox 2">
            <a:extLst>
              <a:ext uri="{FF2B5EF4-FFF2-40B4-BE49-F238E27FC236}">
                <a16:creationId xmlns:a16="http://schemas.microsoft.com/office/drawing/2014/main" id="{0AEC8244-F59F-274B-AA19-F2475EA7F4EE}"/>
              </a:ext>
            </a:extLst>
          </p:cNvPr>
          <p:cNvSpPr txBox="1"/>
          <p:nvPr/>
        </p:nvSpPr>
        <p:spPr>
          <a:xfrm>
            <a:off x="743904" y="1740465"/>
            <a:ext cx="530915" cy="646331"/>
          </a:xfrm>
          <a:prstGeom prst="rect">
            <a:avLst/>
          </a:prstGeom>
          <a:noFill/>
        </p:spPr>
        <p:txBody>
          <a:bodyPr wrap="none" rtlCol="0">
            <a:spAutoFit/>
          </a:bodyPr>
          <a:lstStyle/>
          <a:p>
            <a:r>
              <a:rPr lang="en-US" sz="3600" b="1" dirty="0">
                <a:solidFill>
                  <a:schemeClr val="accent1"/>
                </a:solidFill>
              </a:rPr>
              <a:t>✓</a:t>
            </a:r>
          </a:p>
        </p:txBody>
      </p:sp>
      <p:sp>
        <p:nvSpPr>
          <p:cNvPr id="17" name="TextBox 16">
            <a:extLst>
              <a:ext uri="{FF2B5EF4-FFF2-40B4-BE49-F238E27FC236}">
                <a16:creationId xmlns:a16="http://schemas.microsoft.com/office/drawing/2014/main" id="{263C6F0A-FE53-1941-9896-DE5CF035D6B1}"/>
              </a:ext>
            </a:extLst>
          </p:cNvPr>
          <p:cNvSpPr txBox="1"/>
          <p:nvPr/>
        </p:nvSpPr>
        <p:spPr>
          <a:xfrm>
            <a:off x="716760" y="2857921"/>
            <a:ext cx="530915" cy="646331"/>
          </a:xfrm>
          <a:prstGeom prst="rect">
            <a:avLst/>
          </a:prstGeom>
          <a:noFill/>
        </p:spPr>
        <p:txBody>
          <a:bodyPr wrap="none" rtlCol="0">
            <a:spAutoFit/>
          </a:bodyPr>
          <a:lstStyle/>
          <a:p>
            <a:r>
              <a:rPr lang="en-US" sz="3600" b="1">
                <a:solidFill>
                  <a:schemeClr val="accent1"/>
                </a:solidFill>
              </a:rPr>
              <a:t>✓</a:t>
            </a:r>
          </a:p>
        </p:txBody>
      </p:sp>
      <p:sp>
        <p:nvSpPr>
          <p:cNvPr id="18" name="TextBox 17">
            <a:extLst>
              <a:ext uri="{FF2B5EF4-FFF2-40B4-BE49-F238E27FC236}">
                <a16:creationId xmlns:a16="http://schemas.microsoft.com/office/drawing/2014/main" id="{C9F861D5-2EED-D64A-89F5-3A27FE24C379}"/>
              </a:ext>
            </a:extLst>
          </p:cNvPr>
          <p:cNvSpPr txBox="1"/>
          <p:nvPr/>
        </p:nvSpPr>
        <p:spPr>
          <a:xfrm>
            <a:off x="743904" y="5394335"/>
            <a:ext cx="530915" cy="646331"/>
          </a:xfrm>
          <a:prstGeom prst="rect">
            <a:avLst/>
          </a:prstGeom>
          <a:noFill/>
        </p:spPr>
        <p:txBody>
          <a:bodyPr wrap="none" rtlCol="0">
            <a:spAutoFit/>
          </a:bodyPr>
          <a:lstStyle/>
          <a:p>
            <a:r>
              <a:rPr lang="en-US" sz="3600" b="1">
                <a:solidFill>
                  <a:schemeClr val="accent1"/>
                </a:solidFill>
              </a:rPr>
              <a:t>✓</a:t>
            </a:r>
          </a:p>
        </p:txBody>
      </p:sp>
      <p:graphicFrame>
        <p:nvGraphicFramePr>
          <p:cNvPr id="8" name="Table 9">
            <a:extLst>
              <a:ext uri="{FF2B5EF4-FFF2-40B4-BE49-F238E27FC236}">
                <a16:creationId xmlns:a16="http://schemas.microsoft.com/office/drawing/2014/main" id="{23861E26-085F-7E4B-BD14-657F4B26F0FE}"/>
              </a:ext>
            </a:extLst>
          </p:cNvPr>
          <p:cNvGraphicFramePr>
            <a:graphicFrameLocks noGrp="1"/>
          </p:cNvGraphicFramePr>
          <p:nvPr>
            <p:extLst>
              <p:ext uri="{D42A27DB-BD31-4B8C-83A1-F6EECF244321}">
                <p14:modId xmlns:p14="http://schemas.microsoft.com/office/powerpoint/2010/main" val="1768804304"/>
              </p:ext>
            </p:extLst>
          </p:nvPr>
        </p:nvGraphicFramePr>
        <p:xfrm>
          <a:off x="8364855" y="2904917"/>
          <a:ext cx="2593516" cy="1483360"/>
        </p:xfrm>
        <a:graphic>
          <a:graphicData uri="http://schemas.openxmlformats.org/drawingml/2006/table">
            <a:tbl>
              <a:tblPr firstRow="1" bandRow="1">
                <a:tableStyleId>{00A15C55-8517-42AA-B614-E9B94910E393}</a:tableStyleId>
              </a:tblPr>
              <a:tblGrid>
                <a:gridCol w="1296758">
                  <a:extLst>
                    <a:ext uri="{9D8B030D-6E8A-4147-A177-3AD203B41FA5}">
                      <a16:colId xmlns:a16="http://schemas.microsoft.com/office/drawing/2014/main" val="2242105753"/>
                    </a:ext>
                  </a:extLst>
                </a:gridCol>
                <a:gridCol w="1296758">
                  <a:extLst>
                    <a:ext uri="{9D8B030D-6E8A-4147-A177-3AD203B41FA5}">
                      <a16:colId xmlns:a16="http://schemas.microsoft.com/office/drawing/2014/main" val="1275478113"/>
                    </a:ext>
                  </a:extLst>
                </a:gridCol>
              </a:tblGrid>
              <a:tr h="370840">
                <a:tc>
                  <a:txBody>
                    <a:bodyPr/>
                    <a:lstStyle/>
                    <a:p>
                      <a:pPr algn="ctr"/>
                      <a:r>
                        <a:rPr lang="en-GB">
                          <a:solidFill>
                            <a:sysClr val="windowText" lastClr="000000"/>
                          </a:solidFill>
                          <a:latin typeface="Century Gothic" panose="020B0502020202020204" pitchFamily="34" charset="0"/>
                        </a:rPr>
                        <a:t>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Mass (g)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59398621"/>
                  </a:ext>
                </a:extLst>
              </a:tr>
              <a:tr h="370840">
                <a:tc>
                  <a:txBody>
                    <a:bodyPr/>
                    <a:lstStyle/>
                    <a:p>
                      <a:pPr algn="ctr"/>
                      <a:r>
                        <a:rPr lang="en-GB" b="1">
                          <a:solidFill>
                            <a:sysClr val="windowText" lastClr="000000"/>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102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9255428"/>
                  </a:ext>
                </a:extLst>
              </a:tr>
              <a:tr h="370840">
                <a:tc>
                  <a:txBody>
                    <a:bodyPr/>
                    <a:lstStyle/>
                    <a:p>
                      <a:pPr algn="ctr"/>
                      <a:r>
                        <a:rPr lang="en-GB" b="1">
                          <a:solidFill>
                            <a:sysClr val="windowText" lastClr="000000"/>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3234997"/>
                  </a:ext>
                </a:extLst>
              </a:tr>
              <a:tr h="370840">
                <a:tc>
                  <a:txBody>
                    <a:bodyPr/>
                    <a:lstStyle/>
                    <a:p>
                      <a:pPr algn="ctr"/>
                      <a:r>
                        <a:rPr lang="en-GB" b="1">
                          <a:solidFill>
                            <a:sysClr val="windowText" lastClr="000000"/>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8446898"/>
                  </a:ext>
                </a:extLst>
              </a:tr>
            </a:tbl>
          </a:graphicData>
        </a:graphic>
      </p:graphicFrame>
      <p:pic>
        <p:nvPicPr>
          <p:cNvPr id="6146" name="Picture 2" descr="Ruler, Geometry, School, Mathematics">
            <a:extLst>
              <a:ext uri="{FF2B5EF4-FFF2-40B4-BE49-F238E27FC236}">
                <a16:creationId xmlns:a16="http://schemas.microsoft.com/office/drawing/2014/main" id="{FBED81B4-91F5-7C42-A694-3084D6870A16}"/>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399732" y="5003300"/>
            <a:ext cx="5142029" cy="1854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28410418"/>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C3.2.6</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219BA6-FA9F-EE92-6069-98638F621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C3.2.6</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071204" cy="430800"/>
          </a:xfrm>
        </p:spPr>
        <p:txBody>
          <a:bodyPr/>
          <a:lstStyle/>
          <a:p>
            <a:r>
              <a:rPr lang="en-US" dirty="0">
                <a:latin typeface="Century Gothic" panose="020B0502020202020204" pitchFamily="34" charset="0"/>
              </a:rPr>
              <a:t>Uncertainty</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17/04/2024</a:t>
            </a:fld>
            <a:endPar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8943" y="3128277"/>
            <a:ext cx="837234" cy="432292"/>
          </a:xfrm>
          <a:prstGeom prst="rect">
            <a:avLst/>
          </a:prstGeom>
        </p:spPr>
      </p:pic>
      <p:pic>
        <p:nvPicPr>
          <p:cNvPr id="15" name="Picture 14" descr="Icon&#10;&#10;Description automatically generated">
            <a:extLst>
              <a:ext uri="{FF2B5EF4-FFF2-40B4-BE49-F238E27FC236}">
                <a16:creationId xmlns:a16="http://schemas.microsoft.com/office/drawing/2014/main" id="{C8E7BBB6-43D3-B144-6ED2-D839EFAEE4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03554" y="5300163"/>
            <a:ext cx="1145669" cy="547730"/>
          </a:xfrm>
          <a:prstGeom prst="rect">
            <a:avLst/>
          </a:prstGeom>
        </p:spPr>
      </p:pic>
      <p:sp>
        <p:nvSpPr>
          <p:cNvPr id="13" name="TextBox 12">
            <a:extLst>
              <a:ext uri="{FF2B5EF4-FFF2-40B4-BE49-F238E27FC236}">
                <a16:creationId xmlns:a16="http://schemas.microsoft.com/office/drawing/2014/main" id="{310D9832-C205-5580-79D4-74F5F88457BF}"/>
              </a:ext>
            </a:extLst>
          </p:cNvPr>
          <p:cNvSpPr txBox="1"/>
          <p:nvPr/>
        </p:nvSpPr>
        <p:spPr>
          <a:xfrm>
            <a:off x="283151" y="4498116"/>
            <a:ext cx="5116229" cy="2339102"/>
          </a:xfrm>
          <a:prstGeom prst="rect">
            <a:avLst/>
          </a:prstGeom>
          <a:noFill/>
        </p:spPr>
        <p:txBody>
          <a:bodyPr wrap="square" rtlCol="0">
            <a:spAutoFit/>
          </a:bodyPr>
          <a:lstStyle/>
          <a:p>
            <a:r>
              <a:rPr lang="en-US" dirty="0">
                <a:latin typeface="Century Gothic" panose="020B0502020202020204" pitchFamily="34" charset="0"/>
              </a:rPr>
              <a:t>C3.2.1 Prior Knowledge Review</a:t>
            </a:r>
          </a:p>
          <a:p>
            <a:r>
              <a:rPr lang="en-US" dirty="0">
                <a:latin typeface="Century Gothic" panose="020B0502020202020204" pitchFamily="34" charset="0"/>
              </a:rPr>
              <a:t>C3.2.2 Relative Formula Mass</a:t>
            </a:r>
          </a:p>
          <a:p>
            <a:r>
              <a:rPr lang="en-US" dirty="0">
                <a:latin typeface="Century Gothic" panose="020B0502020202020204" pitchFamily="34" charset="0"/>
              </a:rPr>
              <a:t>C3.2.3 Percentage by Mass</a:t>
            </a:r>
          </a:p>
          <a:p>
            <a:r>
              <a:rPr lang="en-US" dirty="0">
                <a:latin typeface="Century Gothic" panose="020B0502020202020204" pitchFamily="34" charset="0"/>
              </a:rPr>
              <a:t>C3.2.4 Conservation of Mass</a:t>
            </a:r>
          </a:p>
          <a:p>
            <a:r>
              <a:rPr lang="en-US" dirty="0">
                <a:latin typeface="Century Gothic" panose="020B0502020202020204" pitchFamily="34" charset="0"/>
              </a:rPr>
              <a:t>C3.2.5 Balancing Equations</a:t>
            </a:r>
          </a:p>
          <a:p>
            <a:pPr marL="342900" indent="-342900">
              <a:buFont typeface="Wingdings" pitchFamily="2" charset="2"/>
              <a:buChar char="Ø"/>
            </a:pPr>
            <a:r>
              <a:rPr lang="en-US" sz="2000" b="1" dirty="0">
                <a:latin typeface="Century Gothic" panose="020B0502020202020204" pitchFamily="34" charset="0"/>
              </a:rPr>
              <a:t>C3.2.6 Uncertainty</a:t>
            </a:r>
          </a:p>
          <a:p>
            <a:r>
              <a:rPr lang="en-US" dirty="0">
                <a:latin typeface="Century Gothic" panose="020B0502020202020204" pitchFamily="34" charset="0"/>
              </a:rPr>
              <a:t>C3.2.7 Introducing Concentration</a:t>
            </a:r>
          </a:p>
          <a:p>
            <a:endParaRPr lang="en-US" dirty="0">
              <a:latin typeface="Century Gothic" panose="020B0502020202020204" pitchFamily="34" charset="0"/>
            </a:endParaRPr>
          </a:p>
        </p:txBody>
      </p:sp>
      <p:sp>
        <p:nvSpPr>
          <p:cNvPr id="14" name="TextBox 13">
            <a:extLst>
              <a:ext uri="{FF2B5EF4-FFF2-40B4-BE49-F238E27FC236}">
                <a16:creationId xmlns:a16="http://schemas.microsoft.com/office/drawing/2014/main" id="{ED65183A-A45A-B290-9427-EC59D8D2AA62}"/>
              </a:ext>
            </a:extLst>
          </p:cNvPr>
          <p:cNvSpPr txBox="1"/>
          <p:nvPr/>
        </p:nvSpPr>
        <p:spPr>
          <a:xfrm>
            <a:off x="4816943" y="4513505"/>
            <a:ext cx="5116229" cy="1477328"/>
          </a:xfrm>
          <a:prstGeom prst="rect">
            <a:avLst/>
          </a:prstGeom>
          <a:noFill/>
        </p:spPr>
        <p:txBody>
          <a:bodyPr wrap="square" rtlCol="0">
            <a:spAutoFit/>
          </a:bodyPr>
          <a:lstStyle/>
          <a:p>
            <a:r>
              <a:rPr lang="en-US" dirty="0">
                <a:latin typeface="Century Gothic" panose="020B0502020202020204" pitchFamily="34" charset="0"/>
              </a:rPr>
              <a:t>C3.2.8 Concentration Calculations</a:t>
            </a:r>
          </a:p>
          <a:p>
            <a:r>
              <a:rPr lang="en-US" dirty="0">
                <a:latin typeface="Century Gothic" panose="020B0502020202020204" pitchFamily="34" charset="0"/>
              </a:rPr>
              <a:t>C3.2.9 Soluble Salts</a:t>
            </a:r>
          </a:p>
          <a:p>
            <a:r>
              <a:rPr lang="en-US" dirty="0">
                <a:latin typeface="Century Gothic" panose="020B0502020202020204" pitchFamily="34" charset="0"/>
              </a:rPr>
              <a:t>C3.2.10 Making Soluble Salts</a:t>
            </a:r>
          </a:p>
          <a:p>
            <a:r>
              <a:rPr lang="en-US" dirty="0">
                <a:latin typeface="Century Gothic" panose="020B0502020202020204" pitchFamily="34" charset="0"/>
              </a:rPr>
              <a:t>C3.2.11 Making Soluble Salts 2</a:t>
            </a:r>
          </a:p>
          <a:p>
            <a:endParaRPr lang="en-US" dirty="0">
              <a:latin typeface="Century Gothic" panose="020B0502020202020204" pitchFamily="34" charset="0"/>
            </a:endParaRPr>
          </a:p>
        </p:txBody>
      </p:sp>
    </p:spTree>
    <p:extLst>
      <p:ext uri="{BB962C8B-B14F-4D97-AF65-F5344CB8AC3E}">
        <p14:creationId xmlns:p14="http://schemas.microsoft.com/office/powerpoint/2010/main" val="166023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latin typeface="Century Gothic" panose="020B0502020202020204" pitchFamily="34" charset="0"/>
              </a:rPr>
              <a:t>Describe the two ways of estimating uncertainty</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Estimate the uncertainty from a measuring instrument</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Estimate the uncertainty from a set of repeat measurements</a:t>
            </a:r>
          </a:p>
          <a:p>
            <a:pPr marL="342900" indent="-342900">
              <a:buFont typeface="Arial" panose="020B0604020202020204" pitchFamily="34" charset="0"/>
              <a:buChar char="•"/>
            </a:pPr>
            <a:endParaRPr lang="en-US" sz="240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20" name="Rectangle 19">
            <a:extLst>
              <a:ext uri="{FF2B5EF4-FFF2-40B4-BE49-F238E27FC236}">
                <a16:creationId xmlns:a16="http://schemas.microsoft.com/office/drawing/2014/main" id="{00C078FA-9883-4DA5-BDDB-613A7C3CD272}"/>
              </a:ext>
            </a:extLst>
          </p:cNvPr>
          <p:cNvSpPr/>
          <p:nvPr/>
        </p:nvSpPr>
        <p:spPr>
          <a:xfrm>
            <a:off x="6755280" y="4908551"/>
            <a:ext cx="1865146" cy="759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repeat</a:t>
            </a:r>
          </a:p>
        </p:txBody>
      </p:sp>
      <p:sp>
        <p:nvSpPr>
          <p:cNvPr id="21" name="Rectangle 20">
            <a:extLst>
              <a:ext uri="{FF2B5EF4-FFF2-40B4-BE49-F238E27FC236}">
                <a16:creationId xmlns:a16="http://schemas.microsoft.com/office/drawing/2014/main" id="{DEDB6FC7-2875-4766-BAC2-AE4BFB1CD47B}"/>
              </a:ext>
            </a:extLst>
          </p:cNvPr>
          <p:cNvSpPr/>
          <p:nvPr/>
        </p:nvSpPr>
        <p:spPr>
          <a:xfrm>
            <a:off x="4362067" y="4913321"/>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instrument</a:t>
            </a:r>
          </a:p>
        </p:txBody>
      </p:sp>
      <p:sp>
        <p:nvSpPr>
          <p:cNvPr id="22" name="Rectangle 21">
            <a:extLst>
              <a:ext uri="{FF2B5EF4-FFF2-40B4-BE49-F238E27FC236}">
                <a16:creationId xmlns:a16="http://schemas.microsoft.com/office/drawing/2014/main" id="{86F56551-C958-43F3-A607-0E9DC05451AC}"/>
              </a:ext>
            </a:extLst>
          </p:cNvPr>
          <p:cNvSpPr/>
          <p:nvPr/>
        </p:nvSpPr>
        <p:spPr>
          <a:xfrm>
            <a:off x="1980581" y="490855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uncertainty</a:t>
            </a:r>
          </a:p>
        </p:txBody>
      </p:sp>
      <p:sp>
        <p:nvSpPr>
          <p:cNvPr id="11" name="Rectangle 10">
            <a:extLst>
              <a:ext uri="{FF2B5EF4-FFF2-40B4-BE49-F238E27FC236}">
                <a16:creationId xmlns:a16="http://schemas.microsoft.com/office/drawing/2014/main" id="{AE4CD656-9868-9C43-8E4B-90A7EFB6D83A}"/>
              </a:ext>
            </a:extLst>
          </p:cNvPr>
          <p:cNvSpPr/>
          <p:nvPr/>
        </p:nvSpPr>
        <p:spPr>
          <a:xfrm>
            <a:off x="1980580" y="5827342"/>
            <a:ext cx="2720309" cy="759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resolution</a:t>
            </a:r>
          </a:p>
        </p:txBody>
      </p:sp>
      <p:sp>
        <p:nvSpPr>
          <p:cNvPr id="12" name="Rectangle 11">
            <a:extLst>
              <a:ext uri="{FF2B5EF4-FFF2-40B4-BE49-F238E27FC236}">
                <a16:creationId xmlns:a16="http://schemas.microsoft.com/office/drawing/2014/main" id="{B9E45F41-6C57-4345-B316-D13D3C7641F2}"/>
              </a:ext>
            </a:extLst>
          </p:cNvPr>
          <p:cNvSpPr/>
          <p:nvPr/>
        </p:nvSpPr>
        <p:spPr>
          <a:xfrm>
            <a:off x="4817947" y="5827342"/>
            <a:ext cx="1865146" cy="75966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range</a:t>
            </a:r>
          </a:p>
        </p:txBody>
      </p:sp>
    </p:spTree>
    <p:extLst>
      <p:ext uri="{BB962C8B-B14F-4D97-AF65-F5344CB8AC3E}">
        <p14:creationId xmlns:p14="http://schemas.microsoft.com/office/powerpoint/2010/main" val="255263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0D90A501-AE0B-174B-B9A1-4CC8A29A0976}"/>
              </a:ext>
            </a:extLst>
          </p:cNvPr>
          <p:cNvPicPr>
            <a:picLocks noChangeAspect="1"/>
          </p:cNvPicPr>
          <p:nvPr/>
        </p:nvPicPr>
        <p:blipFill>
          <a:blip r:embed="rId3"/>
          <a:stretch>
            <a:fillRect/>
          </a:stretch>
        </p:blipFill>
        <p:spPr>
          <a:xfrm>
            <a:off x="6939642" y="4227998"/>
            <a:ext cx="4384221" cy="2472159"/>
          </a:xfrm>
          <a:prstGeom prst="rect">
            <a:avLst/>
          </a:prstGeom>
          <a:ln>
            <a:solidFill>
              <a:schemeClr val="tx1"/>
            </a:solidFill>
          </a:ln>
        </p:spPr>
      </p:pic>
    </p:spTree>
    <p:extLst>
      <p:ext uri="{BB962C8B-B14F-4D97-AF65-F5344CB8AC3E}">
        <p14:creationId xmlns:p14="http://schemas.microsoft.com/office/powerpoint/2010/main" val="259792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g8774c067f2_0_38"/>
          <p:cNvSpPr txBox="1">
            <a:spLocks noGrp="1"/>
          </p:cNvSpPr>
          <p:nvPr>
            <p:ph type="title"/>
          </p:nvPr>
        </p:nvSpPr>
        <p:spPr>
          <a:prstGeom prst="rect">
            <a:avLst/>
          </a:prstGeom>
        </p:spPr>
        <p:txBody>
          <a:bodyPr spcFirstLastPara="1" wrap="square" lIns="91425" tIns="45700" rIns="91425" bIns="45700" anchor="b" anchorCtr="0">
            <a:noAutofit/>
          </a:bodyPr>
          <a:lstStyle/>
          <a:p>
            <a:pPr marL="0" lvl="0" indent="0" rtl="0">
              <a:spcBef>
                <a:spcPts val="0"/>
              </a:spcBef>
              <a:spcAft>
                <a:spcPts val="0"/>
              </a:spcAft>
              <a:buNone/>
            </a:pPr>
            <a:r>
              <a:rPr lang="en-GB" sz="2400" b="1">
                <a:latin typeface="Century Gothic"/>
                <a:ea typeface="Century Gothic"/>
                <a:cs typeface="Century Gothic"/>
                <a:sym typeface="Century Gothic"/>
              </a:rPr>
              <a:t>What is uncertainty?</a:t>
            </a:r>
            <a:endParaRPr sz="2400" b="1">
              <a:latin typeface="Century Gothic"/>
              <a:ea typeface="Century Gothic"/>
              <a:cs typeface="Century Gothic"/>
              <a:sym typeface="Century Gothic"/>
            </a:endParaRPr>
          </a:p>
        </p:txBody>
      </p:sp>
      <p:sp>
        <p:nvSpPr>
          <p:cNvPr id="3" name="TextBox 2">
            <a:extLst>
              <a:ext uri="{FF2B5EF4-FFF2-40B4-BE49-F238E27FC236}">
                <a16:creationId xmlns:a16="http://schemas.microsoft.com/office/drawing/2014/main" id="{D47BD9A4-1470-2F4B-A78A-F5D65444CEA8}"/>
              </a:ext>
            </a:extLst>
          </p:cNvPr>
          <p:cNvSpPr txBox="1"/>
          <p:nvPr/>
        </p:nvSpPr>
        <p:spPr>
          <a:xfrm>
            <a:off x="540000" y="874385"/>
            <a:ext cx="6727074" cy="1200329"/>
          </a:xfrm>
          <a:prstGeom prst="rect">
            <a:avLst/>
          </a:prstGeom>
          <a:noFill/>
        </p:spPr>
        <p:txBody>
          <a:bodyPr wrap="square" rtlCol="0">
            <a:spAutoFit/>
          </a:bodyPr>
          <a:lstStyle/>
          <a:p>
            <a:r>
              <a:rPr lang="en-GB" sz="2400" dirty="0">
                <a:latin typeface="Century Gothic" panose="020B0502020202020204" pitchFamily="34" charset="0"/>
              </a:rPr>
              <a:t>Scientific uncertainty means there is a </a:t>
            </a:r>
            <a:r>
              <a:rPr lang="en-GB" sz="2400" b="1" dirty="0">
                <a:latin typeface="Century Gothic" panose="020B0502020202020204" pitchFamily="34" charset="0"/>
              </a:rPr>
              <a:t>range of possible values </a:t>
            </a:r>
            <a:r>
              <a:rPr lang="en-GB" sz="2400" dirty="0">
                <a:latin typeface="Century Gothic" panose="020B0502020202020204" pitchFamily="34" charset="0"/>
              </a:rPr>
              <a:t>within which the </a:t>
            </a:r>
            <a:r>
              <a:rPr lang="en-GB" sz="2400" b="1" dirty="0">
                <a:latin typeface="Century Gothic" panose="020B0502020202020204" pitchFamily="34" charset="0"/>
              </a:rPr>
              <a:t>true value </a:t>
            </a:r>
            <a:r>
              <a:rPr lang="en-GB" sz="2400" dirty="0">
                <a:latin typeface="Century Gothic" panose="020B0502020202020204" pitchFamily="34" charset="0"/>
              </a:rPr>
              <a:t>of a measurement lies.</a:t>
            </a:r>
          </a:p>
        </p:txBody>
      </p:sp>
      <p:sp>
        <p:nvSpPr>
          <p:cNvPr id="6" name="TextBox 5">
            <a:extLst>
              <a:ext uri="{FF2B5EF4-FFF2-40B4-BE49-F238E27FC236}">
                <a16:creationId xmlns:a16="http://schemas.microsoft.com/office/drawing/2014/main" id="{41B69A74-104F-DC40-B98A-B2558921A48C}"/>
              </a:ext>
            </a:extLst>
          </p:cNvPr>
          <p:cNvSpPr txBox="1"/>
          <p:nvPr/>
        </p:nvSpPr>
        <p:spPr>
          <a:xfrm>
            <a:off x="540000" y="2213900"/>
            <a:ext cx="6727074" cy="1200329"/>
          </a:xfrm>
          <a:prstGeom prst="rect">
            <a:avLst/>
          </a:prstGeom>
          <a:noFill/>
        </p:spPr>
        <p:txBody>
          <a:bodyPr wrap="square" rtlCol="0">
            <a:spAutoFit/>
          </a:bodyPr>
          <a:lstStyle/>
          <a:p>
            <a:r>
              <a:rPr lang="en-GB" sz="2400">
                <a:latin typeface="Century Gothic" panose="020B0502020202020204" pitchFamily="34" charset="0"/>
              </a:rPr>
              <a:t>In any scientific investigation that involves a measurement, there is always some </a:t>
            </a:r>
            <a:r>
              <a:rPr lang="en-GB" sz="2400" b="1">
                <a:latin typeface="Century Gothic" panose="020B0502020202020204" pitchFamily="34" charset="0"/>
              </a:rPr>
              <a:t>uncertainty</a:t>
            </a:r>
            <a:r>
              <a:rPr lang="en-GB" sz="2400">
                <a:latin typeface="Century Gothic" panose="020B0502020202020204" pitchFamily="34" charset="0"/>
              </a:rPr>
              <a:t> about the result obtained.</a:t>
            </a:r>
          </a:p>
        </p:txBody>
      </p:sp>
      <p:sp>
        <p:nvSpPr>
          <p:cNvPr id="5" name="TextBox 4">
            <a:extLst>
              <a:ext uri="{FF2B5EF4-FFF2-40B4-BE49-F238E27FC236}">
                <a16:creationId xmlns:a16="http://schemas.microsoft.com/office/drawing/2014/main" id="{DC947237-B1E0-6044-9064-40B300404C24}"/>
              </a:ext>
            </a:extLst>
          </p:cNvPr>
          <p:cNvSpPr txBox="1"/>
          <p:nvPr/>
        </p:nvSpPr>
        <p:spPr>
          <a:xfrm>
            <a:off x="540000" y="3791493"/>
            <a:ext cx="10475495" cy="830997"/>
          </a:xfrm>
          <a:prstGeom prst="rect">
            <a:avLst/>
          </a:prstGeom>
          <a:noFill/>
        </p:spPr>
        <p:txBody>
          <a:bodyPr wrap="square" rtlCol="0">
            <a:spAutoFit/>
          </a:bodyPr>
          <a:lstStyle/>
          <a:p>
            <a:r>
              <a:rPr lang="en-GB" sz="2400">
                <a:latin typeface="Century Gothic" panose="020B0502020202020204" pitchFamily="34" charset="0"/>
              </a:rPr>
              <a:t>A coach recorded the time taken for an athlete to run 100 metres 4 times. </a:t>
            </a:r>
          </a:p>
        </p:txBody>
      </p:sp>
      <p:sp>
        <p:nvSpPr>
          <p:cNvPr id="10" name="TextBox 9">
            <a:extLst>
              <a:ext uri="{FF2B5EF4-FFF2-40B4-BE49-F238E27FC236}">
                <a16:creationId xmlns:a16="http://schemas.microsoft.com/office/drawing/2014/main" id="{F016F88B-5B0D-7E4D-8A29-ACCED3A85882}"/>
              </a:ext>
            </a:extLst>
          </p:cNvPr>
          <p:cNvSpPr txBox="1"/>
          <p:nvPr/>
        </p:nvSpPr>
        <p:spPr>
          <a:xfrm>
            <a:off x="539999" y="4684542"/>
            <a:ext cx="10475495" cy="461665"/>
          </a:xfrm>
          <a:prstGeom prst="rect">
            <a:avLst/>
          </a:prstGeom>
          <a:noFill/>
        </p:spPr>
        <p:txBody>
          <a:bodyPr wrap="square" rtlCol="0">
            <a:spAutoFit/>
          </a:bodyPr>
          <a:lstStyle/>
          <a:p>
            <a:r>
              <a:rPr lang="en-GB" sz="2400">
                <a:latin typeface="Century Gothic" panose="020B0502020202020204" pitchFamily="34" charset="0"/>
              </a:rPr>
              <a:t>The coach measured the following times:</a:t>
            </a:r>
          </a:p>
        </p:txBody>
      </p:sp>
      <p:graphicFrame>
        <p:nvGraphicFramePr>
          <p:cNvPr id="12" name="Table 9">
            <a:extLst>
              <a:ext uri="{FF2B5EF4-FFF2-40B4-BE49-F238E27FC236}">
                <a16:creationId xmlns:a16="http://schemas.microsoft.com/office/drawing/2014/main" id="{A4D521B0-7491-494F-B25C-4BD8BF7ADEA7}"/>
              </a:ext>
            </a:extLst>
          </p:cNvPr>
          <p:cNvGraphicFramePr>
            <a:graphicFrameLocks noGrp="1"/>
          </p:cNvGraphicFramePr>
          <p:nvPr>
            <p:extLst>
              <p:ext uri="{D42A27DB-BD31-4B8C-83A1-F6EECF244321}">
                <p14:modId xmlns:p14="http://schemas.microsoft.com/office/powerpoint/2010/main" val="4226146735"/>
              </p:ext>
            </p:extLst>
          </p:nvPr>
        </p:nvGraphicFramePr>
        <p:xfrm>
          <a:off x="8787381" y="4806648"/>
          <a:ext cx="2593516" cy="1854200"/>
        </p:xfrm>
        <a:graphic>
          <a:graphicData uri="http://schemas.openxmlformats.org/drawingml/2006/table">
            <a:tbl>
              <a:tblPr firstRow="1" bandRow="1">
                <a:tableStyleId>{00A15C55-8517-42AA-B614-E9B94910E393}</a:tableStyleId>
              </a:tblPr>
              <a:tblGrid>
                <a:gridCol w="1296758">
                  <a:extLst>
                    <a:ext uri="{9D8B030D-6E8A-4147-A177-3AD203B41FA5}">
                      <a16:colId xmlns:a16="http://schemas.microsoft.com/office/drawing/2014/main" val="2242105753"/>
                    </a:ext>
                  </a:extLst>
                </a:gridCol>
                <a:gridCol w="1296758">
                  <a:extLst>
                    <a:ext uri="{9D8B030D-6E8A-4147-A177-3AD203B41FA5}">
                      <a16:colId xmlns:a16="http://schemas.microsoft.com/office/drawing/2014/main" val="1275478113"/>
                    </a:ext>
                  </a:extLst>
                </a:gridCol>
              </a:tblGrid>
              <a:tr h="370840">
                <a:tc>
                  <a:txBody>
                    <a:bodyPr/>
                    <a:lstStyle/>
                    <a:p>
                      <a:pPr algn="ctr"/>
                      <a:r>
                        <a:rPr lang="en-GB">
                          <a:solidFill>
                            <a:sysClr val="windowText" lastClr="000000"/>
                          </a:solidFill>
                          <a:latin typeface="Century Gothic" panose="020B0502020202020204" pitchFamily="34" charset="0"/>
                        </a:rPr>
                        <a:t>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Time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59398621"/>
                  </a:ext>
                </a:extLst>
              </a:tr>
              <a:tr h="370840">
                <a:tc>
                  <a:txBody>
                    <a:bodyPr/>
                    <a:lstStyle/>
                    <a:p>
                      <a:pPr algn="ctr"/>
                      <a:r>
                        <a:rPr lang="en-GB" b="1">
                          <a:solidFill>
                            <a:sysClr val="windowText" lastClr="000000"/>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9255428"/>
                  </a:ext>
                </a:extLst>
              </a:tr>
              <a:tr h="370840">
                <a:tc>
                  <a:txBody>
                    <a:bodyPr/>
                    <a:lstStyle/>
                    <a:p>
                      <a:pPr algn="ctr"/>
                      <a:r>
                        <a:rPr lang="en-GB" b="1">
                          <a:solidFill>
                            <a:sysClr val="windowText" lastClr="000000"/>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3234997"/>
                  </a:ext>
                </a:extLst>
              </a:tr>
              <a:tr h="370840">
                <a:tc>
                  <a:txBody>
                    <a:bodyPr/>
                    <a:lstStyle/>
                    <a:p>
                      <a:pPr algn="ctr"/>
                      <a:r>
                        <a:rPr lang="en-GB" b="1">
                          <a:solidFill>
                            <a:sysClr val="windowText" lastClr="000000"/>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8446898"/>
                  </a:ext>
                </a:extLst>
              </a:tr>
              <a:tr h="370840">
                <a:tc>
                  <a:txBody>
                    <a:bodyPr/>
                    <a:lstStyle/>
                    <a:p>
                      <a:pPr algn="ctr"/>
                      <a:r>
                        <a:rPr lang="en-GB" b="1">
                          <a:solidFill>
                            <a:sysClr val="windowText" lastClr="000000"/>
                          </a:solidFill>
                          <a:latin typeface="Century Gothic" panose="020B0502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10.62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1431331"/>
                  </a:ext>
                </a:extLst>
              </a:tr>
            </a:tbl>
          </a:graphicData>
        </a:graphic>
      </p:graphicFrame>
      <p:sp>
        <p:nvSpPr>
          <p:cNvPr id="13" name="TextBox 12">
            <a:extLst>
              <a:ext uri="{FF2B5EF4-FFF2-40B4-BE49-F238E27FC236}">
                <a16:creationId xmlns:a16="http://schemas.microsoft.com/office/drawing/2014/main" id="{40E2F25E-D78F-FE4A-9242-9C7A3687ACCB}"/>
              </a:ext>
            </a:extLst>
          </p:cNvPr>
          <p:cNvSpPr txBox="1"/>
          <p:nvPr/>
        </p:nvSpPr>
        <p:spPr>
          <a:xfrm>
            <a:off x="539999" y="5315015"/>
            <a:ext cx="6654822" cy="830997"/>
          </a:xfrm>
          <a:prstGeom prst="rect">
            <a:avLst/>
          </a:prstGeom>
          <a:noFill/>
        </p:spPr>
        <p:txBody>
          <a:bodyPr wrap="square" rtlCol="0">
            <a:spAutoFit/>
          </a:bodyPr>
          <a:lstStyle/>
          <a:p>
            <a:r>
              <a:rPr lang="en-GB" sz="2400">
                <a:latin typeface="Century Gothic" panose="020B0502020202020204" pitchFamily="34" charset="0"/>
              </a:rPr>
              <a:t>We can calculate the </a:t>
            </a:r>
            <a:r>
              <a:rPr lang="en-GB" sz="2400" b="1">
                <a:latin typeface="Century Gothic" panose="020B0502020202020204" pitchFamily="34" charset="0"/>
              </a:rPr>
              <a:t>mean</a:t>
            </a:r>
            <a:r>
              <a:rPr lang="en-GB" sz="2400">
                <a:latin typeface="Century Gothic" panose="020B0502020202020204" pitchFamily="34" charset="0"/>
              </a:rPr>
              <a:t> time taken, and we can also </a:t>
            </a:r>
            <a:r>
              <a:rPr lang="en-GB" sz="2400" b="1">
                <a:latin typeface="Century Gothic" panose="020B0502020202020204" pitchFamily="34" charset="0"/>
              </a:rPr>
              <a:t>estimate</a:t>
            </a:r>
            <a:r>
              <a:rPr lang="en-GB" sz="2400">
                <a:latin typeface="Century Gothic" panose="020B0502020202020204" pitchFamily="34" charset="0"/>
              </a:rPr>
              <a:t> the </a:t>
            </a:r>
            <a:r>
              <a:rPr lang="en-GB" sz="2400" b="1">
                <a:latin typeface="Century Gothic" panose="020B0502020202020204" pitchFamily="34" charset="0"/>
              </a:rPr>
              <a:t>uncertainty</a:t>
            </a:r>
            <a:r>
              <a:rPr lang="en-GB" sz="2400">
                <a:latin typeface="Century Gothic" panose="020B0502020202020204" pitchFamily="34" charset="0"/>
              </a:rPr>
              <a:t>.</a:t>
            </a:r>
          </a:p>
        </p:txBody>
      </p:sp>
      <p:pic>
        <p:nvPicPr>
          <p:cNvPr id="1026" name="Picture 2" descr="Magnifying Glass, Unknown, Search, Doubt">
            <a:extLst>
              <a:ext uri="{FF2B5EF4-FFF2-40B4-BE49-F238E27FC236}">
                <a16:creationId xmlns:a16="http://schemas.microsoft.com/office/drawing/2014/main" id="{7C5A51C3-CF93-6AFF-983F-46979C1517E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08875" y="136983"/>
            <a:ext cx="3344478" cy="33444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F80D-6CC7-FB4B-AD36-7D2184FE4737}"/>
              </a:ext>
            </a:extLst>
          </p:cNvPr>
          <p:cNvSpPr>
            <a:spLocks noGrp="1"/>
          </p:cNvSpPr>
          <p:nvPr>
            <p:ph type="title"/>
          </p:nvPr>
        </p:nvSpPr>
        <p:spPr/>
        <p:txBody>
          <a:bodyPr/>
          <a:lstStyle/>
          <a:p>
            <a:r>
              <a:rPr lang="en-GB">
                <a:latin typeface="Century Gothic" panose="020B0502020202020204" pitchFamily="34" charset="0"/>
              </a:rPr>
              <a:t>Repeated measurements</a:t>
            </a:r>
          </a:p>
        </p:txBody>
      </p:sp>
      <p:sp>
        <p:nvSpPr>
          <p:cNvPr id="3" name="TextBox 2">
            <a:extLst>
              <a:ext uri="{FF2B5EF4-FFF2-40B4-BE49-F238E27FC236}">
                <a16:creationId xmlns:a16="http://schemas.microsoft.com/office/drawing/2014/main" id="{C566A72D-830B-A44B-8D5A-8436484009F2}"/>
              </a:ext>
            </a:extLst>
          </p:cNvPr>
          <p:cNvSpPr txBox="1"/>
          <p:nvPr/>
        </p:nvSpPr>
        <p:spPr>
          <a:xfrm>
            <a:off x="475832" y="912853"/>
            <a:ext cx="7240421" cy="830997"/>
          </a:xfrm>
          <a:prstGeom prst="rect">
            <a:avLst/>
          </a:prstGeom>
          <a:noFill/>
        </p:spPr>
        <p:txBody>
          <a:bodyPr wrap="square" rtlCol="0">
            <a:spAutoFit/>
          </a:bodyPr>
          <a:lstStyle/>
          <a:p>
            <a:r>
              <a:rPr lang="en-GB" sz="2400">
                <a:latin typeface="Century Gothic" panose="020B0502020202020204" pitchFamily="34" charset="0"/>
              </a:rPr>
              <a:t>We can estimate uncertainty of measurements from the </a:t>
            </a:r>
            <a:r>
              <a:rPr lang="en-GB" sz="2400" b="1">
                <a:latin typeface="Century Gothic" panose="020B0502020202020204" pitchFamily="34" charset="0"/>
              </a:rPr>
              <a:t>range</a:t>
            </a:r>
            <a:r>
              <a:rPr lang="en-GB" sz="2400">
                <a:latin typeface="Century Gothic" panose="020B0502020202020204" pitchFamily="34" charset="0"/>
              </a:rPr>
              <a:t> of repeated measurements.</a:t>
            </a:r>
          </a:p>
        </p:txBody>
      </p:sp>
      <p:sp>
        <p:nvSpPr>
          <p:cNvPr id="4" name="TextBox 3">
            <a:extLst>
              <a:ext uri="{FF2B5EF4-FFF2-40B4-BE49-F238E27FC236}">
                <a16:creationId xmlns:a16="http://schemas.microsoft.com/office/drawing/2014/main" id="{4AD9B341-BD50-E84F-8E2E-CE411BB36C38}"/>
              </a:ext>
            </a:extLst>
          </p:cNvPr>
          <p:cNvSpPr txBox="1"/>
          <p:nvPr/>
        </p:nvSpPr>
        <p:spPr>
          <a:xfrm>
            <a:off x="475832" y="1926099"/>
            <a:ext cx="7063957" cy="830997"/>
          </a:xfrm>
          <a:prstGeom prst="rect">
            <a:avLst/>
          </a:prstGeom>
          <a:noFill/>
        </p:spPr>
        <p:txBody>
          <a:bodyPr wrap="square" rtlCol="0">
            <a:spAutoFit/>
          </a:bodyPr>
          <a:lstStyle/>
          <a:p>
            <a:r>
              <a:rPr lang="en-GB" sz="2400">
                <a:latin typeface="Century Gothic" panose="020B0502020202020204" pitchFamily="34" charset="0"/>
              </a:rPr>
              <a:t>The uncertainty can be estimated as </a:t>
            </a:r>
            <a:r>
              <a:rPr lang="en-GB" sz="2400" b="1">
                <a:latin typeface="Century Gothic" panose="020B0502020202020204" pitchFamily="34" charset="0"/>
              </a:rPr>
              <a:t>half</a:t>
            </a:r>
            <a:r>
              <a:rPr lang="en-GB" sz="2400">
                <a:latin typeface="Century Gothic" panose="020B0502020202020204" pitchFamily="34" charset="0"/>
              </a:rPr>
              <a:t> the </a:t>
            </a:r>
            <a:r>
              <a:rPr lang="en-GB" sz="2400" b="1">
                <a:latin typeface="Century Gothic" panose="020B0502020202020204" pitchFamily="34" charset="0"/>
              </a:rPr>
              <a:t>range</a:t>
            </a:r>
            <a:r>
              <a:rPr lang="en-GB" sz="2400">
                <a:latin typeface="Century Gothic" panose="020B0502020202020204" pitchFamily="34" charset="0"/>
              </a:rPr>
              <a:t>.</a:t>
            </a:r>
          </a:p>
        </p:txBody>
      </p:sp>
      <p:sp>
        <p:nvSpPr>
          <p:cNvPr id="6" name="Rectangle 5">
            <a:extLst>
              <a:ext uri="{FF2B5EF4-FFF2-40B4-BE49-F238E27FC236}">
                <a16:creationId xmlns:a16="http://schemas.microsoft.com/office/drawing/2014/main" id="{DE1F013F-E59F-5B45-8581-4E3CCF834089}"/>
              </a:ext>
            </a:extLst>
          </p:cNvPr>
          <p:cNvSpPr/>
          <p:nvPr/>
        </p:nvSpPr>
        <p:spPr>
          <a:xfrm>
            <a:off x="475832" y="5755313"/>
            <a:ext cx="8748379" cy="830997"/>
          </a:xfrm>
          <a:prstGeom prst="rect">
            <a:avLst/>
          </a:prstGeom>
        </p:spPr>
        <p:txBody>
          <a:bodyPr wrap="square">
            <a:spAutoFit/>
          </a:bodyPr>
          <a:lstStyle/>
          <a:p>
            <a:pPr lvl="0">
              <a:spcBef>
                <a:spcPts val="1000"/>
              </a:spcBef>
            </a:pPr>
            <a:r>
              <a:rPr lang="en-GB" sz="2400" b="1">
                <a:latin typeface="Century Gothic"/>
                <a:ea typeface="Century Gothic"/>
                <a:cs typeface="Century Gothic"/>
                <a:sym typeface="Century Gothic"/>
              </a:rPr>
              <a:t>Step 4: </a:t>
            </a:r>
            <a:r>
              <a:rPr lang="en-GB" sz="2400">
                <a:latin typeface="Century Gothic"/>
                <a:ea typeface="Century Gothic"/>
                <a:cs typeface="Century Gothic"/>
                <a:sym typeface="Century Gothic"/>
              </a:rPr>
              <a:t>Write the mean and the uncertainty after the plus or minus symbol.</a:t>
            </a:r>
          </a:p>
        </p:txBody>
      </p:sp>
      <p:sp>
        <p:nvSpPr>
          <p:cNvPr id="7" name="Rectangle 6">
            <a:extLst>
              <a:ext uri="{FF2B5EF4-FFF2-40B4-BE49-F238E27FC236}">
                <a16:creationId xmlns:a16="http://schemas.microsoft.com/office/drawing/2014/main" id="{455CE161-CE30-054A-A469-ADF7C21339F2}"/>
              </a:ext>
            </a:extLst>
          </p:cNvPr>
          <p:cNvSpPr/>
          <p:nvPr/>
        </p:nvSpPr>
        <p:spPr>
          <a:xfrm>
            <a:off x="475832" y="3791953"/>
            <a:ext cx="6096001" cy="1200329"/>
          </a:xfrm>
          <a:prstGeom prst="rect">
            <a:avLst/>
          </a:prstGeom>
        </p:spPr>
        <p:txBody>
          <a:bodyPr>
            <a:spAutoFit/>
          </a:bodyPr>
          <a:lstStyle/>
          <a:p>
            <a:pPr lvl="0">
              <a:spcBef>
                <a:spcPts val="1000"/>
              </a:spcBef>
            </a:pPr>
            <a:r>
              <a:rPr lang="en-GB" sz="2400" b="1" dirty="0">
                <a:latin typeface="Century Gothic"/>
                <a:ea typeface="Century Gothic"/>
                <a:cs typeface="Century Gothic"/>
                <a:sym typeface="Century Gothic"/>
              </a:rPr>
              <a:t>Step 2: </a:t>
            </a:r>
            <a:r>
              <a:rPr lang="en-GB" sz="2400" dirty="0">
                <a:latin typeface="Century Gothic"/>
                <a:ea typeface="Century Gothic"/>
                <a:cs typeface="Century Gothic"/>
                <a:sym typeface="Century Gothic"/>
              </a:rPr>
              <a:t>Calculate the range by subtracting the smallest value from the biggest value.</a:t>
            </a:r>
          </a:p>
        </p:txBody>
      </p:sp>
      <p:sp>
        <p:nvSpPr>
          <p:cNvPr id="8" name="Rectangle 7">
            <a:extLst>
              <a:ext uri="{FF2B5EF4-FFF2-40B4-BE49-F238E27FC236}">
                <a16:creationId xmlns:a16="http://schemas.microsoft.com/office/drawing/2014/main" id="{FE801EB3-AC09-3D4F-9A27-358F0526A508}"/>
              </a:ext>
            </a:extLst>
          </p:cNvPr>
          <p:cNvSpPr/>
          <p:nvPr/>
        </p:nvSpPr>
        <p:spPr>
          <a:xfrm>
            <a:off x="475832" y="5059802"/>
            <a:ext cx="4818948" cy="461665"/>
          </a:xfrm>
          <a:prstGeom prst="rect">
            <a:avLst/>
          </a:prstGeom>
        </p:spPr>
        <p:txBody>
          <a:bodyPr wrap="none">
            <a:spAutoFit/>
          </a:bodyPr>
          <a:lstStyle/>
          <a:p>
            <a:pPr lvl="0">
              <a:spcBef>
                <a:spcPts val="1000"/>
              </a:spcBef>
            </a:pPr>
            <a:r>
              <a:rPr lang="en-GB" sz="2400" b="1">
                <a:latin typeface="Century Gothic"/>
                <a:ea typeface="Century Gothic"/>
                <a:cs typeface="Century Gothic"/>
                <a:sym typeface="Century Gothic"/>
              </a:rPr>
              <a:t>Step 3: </a:t>
            </a:r>
            <a:r>
              <a:rPr lang="en-GB" sz="2400">
                <a:latin typeface="Century Gothic"/>
                <a:ea typeface="Century Gothic"/>
                <a:cs typeface="Century Gothic"/>
                <a:sym typeface="Century Gothic"/>
              </a:rPr>
              <a:t>Divide the answer by 2. </a:t>
            </a:r>
          </a:p>
        </p:txBody>
      </p:sp>
      <mc:AlternateContent xmlns:mc="http://schemas.openxmlformats.org/markup-compatibility/2006" xmlns:a14="http://schemas.microsoft.com/office/drawing/2010/main">
        <mc:Choice Requires="a14">
          <p:sp>
            <p:nvSpPr>
              <p:cNvPr id="10" name="Google Shape;100;p2">
                <a:extLst>
                  <a:ext uri="{FF2B5EF4-FFF2-40B4-BE49-F238E27FC236}">
                    <a16:creationId xmlns:a16="http://schemas.microsoft.com/office/drawing/2014/main" id="{37EB28D0-0109-F340-87AF-08AE70A8C2FB}"/>
                  </a:ext>
                </a:extLst>
              </p:cNvPr>
              <p:cNvSpPr txBox="1"/>
              <p:nvPr/>
            </p:nvSpPr>
            <p:spPr>
              <a:xfrm>
                <a:off x="6439023" y="2802298"/>
                <a:ext cx="4556725" cy="90806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Mean = </a:t>
                </a:r>
                <a14:m>
                  <m:oMath xmlns:m="http://schemas.openxmlformats.org/officeDocument/2006/math">
                    <m:f>
                      <m:fPr>
                        <m:ctrlPr>
                          <a:rPr lang="en-GB" sz="2400" b="1" i="1" dirty="0" smtClean="0">
                            <a:solidFill>
                              <a:schemeClr val="accent1"/>
                            </a:solidFill>
                            <a:latin typeface="Cambria Math" panose="02040503050406030204" pitchFamily="18" charset="0"/>
                            <a:sym typeface="Century Gothic"/>
                          </a:rPr>
                        </m:ctrlPr>
                      </m:fPr>
                      <m:num>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𝟏𝟎</m:t>
                        </m:r>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𝟓𝟖</m:t>
                        </m:r>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𝟏𝟎</m:t>
                        </m:r>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𝟔𝟒</m:t>
                        </m:r>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𝟏𝟎</m:t>
                        </m:r>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𝟓𝟗</m:t>
                        </m:r>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𝟏𝟎</m:t>
                        </m:r>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𝟔𝟐</m:t>
                        </m:r>
                        <m:r>
                          <a:rPr lang="en-GB" sz="2400" b="1" i="1" dirty="0" smtClean="0">
                            <a:solidFill>
                              <a:schemeClr val="accent1"/>
                            </a:solidFill>
                            <a:latin typeface="Cambria Math" panose="02040503050406030204" pitchFamily="18" charset="0"/>
                            <a:sym typeface="Century Gothic"/>
                          </a:rPr>
                          <m:t>)</m:t>
                        </m:r>
                      </m:num>
                      <m:den>
                        <m:r>
                          <a:rPr lang="en-GB" sz="2400" b="1" i="1" dirty="0" smtClean="0">
                            <a:solidFill>
                              <a:schemeClr val="accent1"/>
                            </a:solidFill>
                            <a:latin typeface="Cambria Math" panose="02040503050406030204" pitchFamily="18" charset="0"/>
                            <a:sym typeface="Century Gothic"/>
                          </a:rPr>
                          <m:t>𝟒</m:t>
                        </m:r>
                      </m:den>
                    </m:f>
                  </m:oMath>
                </a14:m>
                <a:endParaRPr lang="en-GB" b="1" dirty="0">
                  <a:solidFill>
                    <a:schemeClr val="accent1"/>
                  </a:solidFill>
                  <a:latin typeface="Century Gothic" panose="020B0502020202020204" pitchFamily="34" charset="0"/>
                </a:endParaRPr>
              </a:p>
              <a:p>
                <a:pPr marL="0" marR="0" lvl="0" indent="0" algn="l" rtl="0">
                  <a:spcBef>
                    <a:spcPts val="0"/>
                  </a:spcBef>
                  <a:spcAft>
                    <a:spcPts val="0"/>
                  </a:spcAft>
                  <a:buNone/>
                </a:pPr>
                <a:r>
                  <a:rPr lang="en-GB" sz="2400" b="1" dirty="0">
                    <a:solidFill>
                      <a:schemeClr val="accent1"/>
                    </a:solidFill>
                    <a:latin typeface="Century Gothic" panose="020B0502020202020204" pitchFamily="34" charset="0"/>
                  </a:rPr>
                  <a:t>Mean = 10.61 s</a:t>
                </a:r>
                <a:endParaRPr lang="en-GB" sz="2400" b="1" baseline="30000" dirty="0">
                  <a:solidFill>
                    <a:schemeClr val="accent1"/>
                  </a:solidFill>
                  <a:latin typeface="Century Gothic" panose="020B0502020202020204" pitchFamily="34" charset="0"/>
                </a:endParaRPr>
              </a:p>
            </p:txBody>
          </p:sp>
        </mc:Choice>
        <mc:Fallback xmlns="">
          <p:sp>
            <p:nvSpPr>
              <p:cNvPr id="10" name="Google Shape;100;p2">
                <a:extLst>
                  <a:ext uri="{FF2B5EF4-FFF2-40B4-BE49-F238E27FC236}">
                    <a16:creationId xmlns:a16="http://schemas.microsoft.com/office/drawing/2014/main" id="{37EB28D0-0109-F340-87AF-08AE70A8C2FB}"/>
                  </a:ext>
                </a:extLst>
              </p:cNvPr>
              <p:cNvSpPr txBox="1">
                <a:spLocks noRot="1" noChangeAspect="1" noMove="1" noResize="1" noEditPoints="1" noAdjustHandles="1" noChangeArrowheads="1" noChangeShapeType="1" noTextEdit="1"/>
              </p:cNvSpPr>
              <p:nvPr/>
            </p:nvSpPr>
            <p:spPr>
              <a:xfrm>
                <a:off x="6439023" y="2802298"/>
                <a:ext cx="4556725" cy="908069"/>
              </a:xfrm>
              <a:prstGeom prst="rect">
                <a:avLst/>
              </a:prstGeom>
              <a:blipFill>
                <a:blip r:embed="rId3"/>
                <a:stretch>
                  <a:fillRect l="-3889" t="-1370" b="-19178"/>
                </a:stretch>
              </a:blipFill>
              <a:ln>
                <a:noFill/>
              </a:ln>
            </p:spPr>
            <p:txBody>
              <a:bodyPr/>
              <a:lstStyle/>
              <a:p>
                <a:r>
                  <a:rPr lang="en-GB">
                    <a:noFill/>
                  </a:rPr>
                  <a:t> </a:t>
                </a:r>
              </a:p>
            </p:txBody>
          </p:sp>
        </mc:Fallback>
      </mc:AlternateContent>
      <p:sp>
        <p:nvSpPr>
          <p:cNvPr id="11" name="Google Shape;100;p2">
            <a:extLst>
              <a:ext uri="{FF2B5EF4-FFF2-40B4-BE49-F238E27FC236}">
                <a16:creationId xmlns:a16="http://schemas.microsoft.com/office/drawing/2014/main" id="{82A88D9B-CF50-1E47-8117-A4731D4488E9}"/>
              </a:ext>
            </a:extLst>
          </p:cNvPr>
          <p:cNvSpPr txBox="1"/>
          <p:nvPr/>
        </p:nvSpPr>
        <p:spPr>
          <a:xfrm>
            <a:off x="7716254" y="3919590"/>
            <a:ext cx="3320588"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Range = 10.64 - 10.58</a:t>
            </a:r>
          </a:p>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Range = 0.06 s</a:t>
            </a:r>
            <a:endParaRPr lang="en-GB" sz="2400" b="1" baseline="30000" dirty="0">
              <a:solidFill>
                <a:schemeClr val="accent1"/>
              </a:solidFill>
              <a:latin typeface="Century Gothic" panose="020B0502020202020204" pitchFamily="34" charset="0"/>
            </a:endParaRPr>
          </a:p>
        </p:txBody>
      </p:sp>
      <p:sp>
        <p:nvSpPr>
          <p:cNvPr id="12" name="Rectangle 11">
            <a:extLst>
              <a:ext uri="{FF2B5EF4-FFF2-40B4-BE49-F238E27FC236}">
                <a16:creationId xmlns:a16="http://schemas.microsoft.com/office/drawing/2014/main" id="{46FB4747-441D-464A-BB78-CDC87BADAE95}"/>
              </a:ext>
            </a:extLst>
          </p:cNvPr>
          <p:cNvSpPr/>
          <p:nvPr/>
        </p:nvSpPr>
        <p:spPr>
          <a:xfrm>
            <a:off x="475832" y="3213365"/>
            <a:ext cx="4387740" cy="461665"/>
          </a:xfrm>
          <a:prstGeom prst="rect">
            <a:avLst/>
          </a:prstGeom>
        </p:spPr>
        <p:txBody>
          <a:bodyPr wrap="none">
            <a:spAutoFit/>
          </a:bodyPr>
          <a:lstStyle/>
          <a:p>
            <a:pPr lvl="0">
              <a:spcBef>
                <a:spcPts val="1000"/>
              </a:spcBef>
            </a:pPr>
            <a:r>
              <a:rPr lang="en-GB" sz="2400" b="1">
                <a:latin typeface="Century Gothic"/>
                <a:ea typeface="Century Gothic"/>
                <a:cs typeface="Century Gothic"/>
                <a:sym typeface="Century Gothic"/>
              </a:rPr>
              <a:t>Step 1: </a:t>
            </a:r>
            <a:r>
              <a:rPr lang="en-GB" sz="2400">
                <a:latin typeface="Century Gothic"/>
                <a:ea typeface="Century Gothic"/>
                <a:cs typeface="Century Gothic"/>
                <a:sym typeface="Century Gothic"/>
              </a:rPr>
              <a:t>Calculate the mean.</a:t>
            </a:r>
          </a:p>
        </p:txBody>
      </p:sp>
      <mc:AlternateContent xmlns:mc="http://schemas.openxmlformats.org/markup-compatibility/2006" xmlns:a14="http://schemas.microsoft.com/office/drawing/2010/main">
        <mc:Choice Requires="a14">
          <p:sp>
            <p:nvSpPr>
              <p:cNvPr id="13" name="Google Shape;100;p2">
                <a:extLst>
                  <a:ext uri="{FF2B5EF4-FFF2-40B4-BE49-F238E27FC236}">
                    <a16:creationId xmlns:a16="http://schemas.microsoft.com/office/drawing/2014/main" id="{34165761-3AC6-F849-A7ED-1A548C9F03D7}"/>
                  </a:ext>
                </a:extLst>
              </p:cNvPr>
              <p:cNvSpPr txBox="1"/>
              <p:nvPr/>
            </p:nvSpPr>
            <p:spPr>
              <a:xfrm>
                <a:off x="8186400" y="4719592"/>
                <a:ext cx="3353683" cy="924356"/>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Uncertainty = </a:t>
                </a:r>
                <a14:m>
                  <m:oMath xmlns:m="http://schemas.openxmlformats.org/officeDocument/2006/math">
                    <m:f>
                      <m:fPr>
                        <m:ctrlPr>
                          <a:rPr lang="en-GB" sz="2400" b="1" i="1" smtClean="0">
                            <a:solidFill>
                              <a:schemeClr val="accent1"/>
                            </a:solidFill>
                            <a:latin typeface="Cambria Math" panose="02040503050406030204" pitchFamily="18" charset="0"/>
                            <a:sym typeface="Century Gothic"/>
                          </a:rPr>
                        </m:ctrlPr>
                      </m:fPr>
                      <m:num>
                        <m:r>
                          <a:rPr lang="en-GB" sz="2400" b="1" i="1" smtClean="0">
                            <a:solidFill>
                              <a:schemeClr val="accent1"/>
                            </a:solidFill>
                            <a:latin typeface="Cambria Math" panose="02040503050406030204" pitchFamily="18" charset="0"/>
                            <a:sym typeface="Century Gothic"/>
                          </a:rPr>
                          <m:t>𝟎</m:t>
                        </m:r>
                        <m:r>
                          <a:rPr lang="en-GB" sz="2400" b="1" i="1" smtClean="0">
                            <a:solidFill>
                              <a:schemeClr val="accent1"/>
                            </a:solidFill>
                            <a:latin typeface="Cambria Math" panose="02040503050406030204" pitchFamily="18" charset="0"/>
                            <a:sym typeface="Century Gothic"/>
                          </a:rPr>
                          <m:t>.</m:t>
                        </m:r>
                        <m:r>
                          <a:rPr lang="en-GB" sz="2400" b="1" i="1" smtClean="0">
                            <a:solidFill>
                              <a:schemeClr val="accent1"/>
                            </a:solidFill>
                            <a:latin typeface="Cambria Math" panose="02040503050406030204" pitchFamily="18" charset="0"/>
                            <a:sym typeface="Century Gothic"/>
                          </a:rPr>
                          <m:t>𝟎𝟔</m:t>
                        </m:r>
                      </m:num>
                      <m:den>
                        <m:r>
                          <a:rPr lang="en-GB" sz="2400" b="1" i="1" smtClean="0">
                            <a:solidFill>
                              <a:schemeClr val="accent1"/>
                            </a:solidFill>
                            <a:latin typeface="Cambria Math" panose="02040503050406030204" pitchFamily="18" charset="0"/>
                            <a:sym typeface="Century Gothic"/>
                          </a:rPr>
                          <m:t>𝟐</m:t>
                        </m:r>
                      </m:den>
                    </m:f>
                  </m:oMath>
                </a14:m>
                <a:endParaRPr lang="en-GB" sz="2400" b="1" dirty="0">
                  <a:solidFill>
                    <a:schemeClr val="accent1"/>
                  </a:solidFill>
                  <a:latin typeface="Century Gothic" panose="020B0502020202020204" pitchFamily="34" charset="0"/>
                </a:endParaRPr>
              </a:p>
              <a:p>
                <a:pPr marL="0" marR="0" lvl="0" indent="0" algn="l" rtl="0">
                  <a:spcBef>
                    <a:spcPts val="0"/>
                  </a:spcBef>
                  <a:spcAft>
                    <a:spcPts val="0"/>
                  </a:spcAft>
                  <a:buNone/>
                </a:pPr>
                <a:r>
                  <a:rPr lang="en-GB" sz="2400" b="1" dirty="0">
                    <a:solidFill>
                      <a:schemeClr val="accent1"/>
                    </a:solidFill>
                    <a:latin typeface="Century Gothic" panose="020B0502020202020204" pitchFamily="34" charset="0"/>
                  </a:rPr>
                  <a:t>Uncertainty = 0.03 s</a:t>
                </a:r>
                <a:endParaRPr lang="en-GB" sz="2400" b="1" baseline="30000" dirty="0">
                  <a:solidFill>
                    <a:schemeClr val="accent1"/>
                  </a:solidFill>
                  <a:latin typeface="Century Gothic" panose="020B0502020202020204" pitchFamily="34" charset="0"/>
                </a:endParaRPr>
              </a:p>
            </p:txBody>
          </p:sp>
        </mc:Choice>
        <mc:Fallback xmlns="">
          <p:sp>
            <p:nvSpPr>
              <p:cNvPr id="13" name="Google Shape;100;p2">
                <a:extLst>
                  <a:ext uri="{FF2B5EF4-FFF2-40B4-BE49-F238E27FC236}">
                    <a16:creationId xmlns:a16="http://schemas.microsoft.com/office/drawing/2014/main" id="{34165761-3AC6-F849-A7ED-1A548C9F03D7}"/>
                  </a:ext>
                </a:extLst>
              </p:cNvPr>
              <p:cNvSpPr txBox="1">
                <a:spLocks noRot="1" noChangeAspect="1" noMove="1" noResize="1" noEditPoints="1" noAdjustHandles="1" noChangeArrowheads="1" noChangeShapeType="1" noTextEdit="1"/>
              </p:cNvSpPr>
              <p:nvPr/>
            </p:nvSpPr>
            <p:spPr>
              <a:xfrm>
                <a:off x="8186400" y="4719592"/>
                <a:ext cx="3353683" cy="924356"/>
              </a:xfrm>
              <a:prstGeom prst="rect">
                <a:avLst/>
              </a:prstGeom>
              <a:blipFill>
                <a:blip r:embed="rId4"/>
                <a:stretch>
                  <a:fillRect l="-5660" t="-2703" b="-16216"/>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Google Shape;100;p2">
                <a:extLst>
                  <a:ext uri="{FF2B5EF4-FFF2-40B4-BE49-F238E27FC236}">
                    <a16:creationId xmlns:a16="http://schemas.microsoft.com/office/drawing/2014/main" id="{C6365135-B7F9-C042-8875-761A97AECC17}"/>
                  </a:ext>
                </a:extLst>
              </p:cNvPr>
              <p:cNvSpPr txBox="1"/>
              <p:nvPr/>
            </p:nvSpPr>
            <p:spPr>
              <a:xfrm>
                <a:off x="6831222" y="6346877"/>
                <a:ext cx="4785978"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Time = 10.61 s </a:t>
                </a:r>
                <a14:m>
                  <m:oMath xmlns:m="http://schemas.openxmlformats.org/officeDocument/2006/math">
                    <m:r>
                      <a:rPr lang="en-GB" sz="2400" b="1" i="1" smtClean="0">
                        <a:solidFill>
                          <a:schemeClr val="accent1"/>
                        </a:solidFill>
                        <a:latin typeface="Cambria Math" panose="02040503050406030204" pitchFamily="18" charset="0"/>
                        <a:ea typeface="Cambria Math" panose="02040503050406030204" pitchFamily="18" charset="0"/>
                        <a:cs typeface="Century Gothic"/>
                        <a:sym typeface="Century Gothic"/>
                      </a:rPr>
                      <m:t>±</m:t>
                    </m:r>
                  </m:oMath>
                </a14:m>
                <a:r>
                  <a:rPr lang="en-GB" sz="2400" b="1" dirty="0">
                    <a:solidFill>
                      <a:schemeClr val="accent1"/>
                    </a:solidFill>
                    <a:latin typeface="Century Gothic" panose="020B0502020202020204" pitchFamily="34" charset="0"/>
                    <a:ea typeface="Century Gothic"/>
                    <a:cs typeface="Century Gothic"/>
                    <a:sym typeface="Century Gothic"/>
                  </a:rPr>
                  <a:t> 0.03 s</a:t>
                </a:r>
                <a:endParaRPr lang="en-GB" sz="2400" b="1" baseline="30000" dirty="0">
                  <a:solidFill>
                    <a:schemeClr val="accent1"/>
                  </a:solidFill>
                  <a:latin typeface="Century Gothic" panose="020B0502020202020204" pitchFamily="34" charset="0"/>
                </a:endParaRPr>
              </a:p>
            </p:txBody>
          </p:sp>
        </mc:Choice>
        <mc:Fallback xmlns="">
          <p:sp>
            <p:nvSpPr>
              <p:cNvPr id="14" name="Google Shape;100;p2">
                <a:extLst>
                  <a:ext uri="{FF2B5EF4-FFF2-40B4-BE49-F238E27FC236}">
                    <a16:creationId xmlns:a16="http://schemas.microsoft.com/office/drawing/2014/main" id="{C6365135-B7F9-C042-8875-761A97AECC17}"/>
                  </a:ext>
                </a:extLst>
              </p:cNvPr>
              <p:cNvSpPr txBox="1">
                <a:spLocks noRot="1" noChangeAspect="1" noMove="1" noResize="1" noEditPoints="1" noAdjustHandles="1" noChangeArrowheads="1" noChangeShapeType="1" noTextEdit="1"/>
              </p:cNvSpPr>
              <p:nvPr/>
            </p:nvSpPr>
            <p:spPr>
              <a:xfrm>
                <a:off x="6831222" y="6346877"/>
                <a:ext cx="4785978" cy="369332"/>
              </a:xfrm>
              <a:prstGeom prst="rect">
                <a:avLst/>
              </a:prstGeom>
              <a:blipFill>
                <a:blip r:embed="rId5"/>
                <a:stretch>
                  <a:fillRect l="-3979" t="-26667" b="-46667"/>
                </a:stretch>
              </a:blipFill>
              <a:ln>
                <a:noFill/>
              </a:ln>
            </p:spPr>
            <p:txBody>
              <a:bodyPr/>
              <a:lstStyle/>
              <a:p>
                <a:r>
                  <a:rPr lang="en-GB">
                    <a:noFill/>
                  </a:rPr>
                  <a:t> </a:t>
                </a:r>
              </a:p>
            </p:txBody>
          </p:sp>
        </mc:Fallback>
      </mc:AlternateContent>
      <p:graphicFrame>
        <p:nvGraphicFramePr>
          <p:cNvPr id="15" name="Table 9">
            <a:extLst>
              <a:ext uri="{FF2B5EF4-FFF2-40B4-BE49-F238E27FC236}">
                <a16:creationId xmlns:a16="http://schemas.microsoft.com/office/drawing/2014/main" id="{491DD8A2-0D68-A049-A261-685DD7221153}"/>
              </a:ext>
            </a:extLst>
          </p:cNvPr>
          <p:cNvGraphicFramePr>
            <a:graphicFrameLocks noGrp="1"/>
          </p:cNvGraphicFramePr>
          <p:nvPr>
            <p:extLst>
              <p:ext uri="{D42A27DB-BD31-4B8C-83A1-F6EECF244321}">
                <p14:modId xmlns:p14="http://schemas.microsoft.com/office/powerpoint/2010/main" val="3559924633"/>
              </p:ext>
            </p:extLst>
          </p:nvPr>
        </p:nvGraphicFramePr>
        <p:xfrm>
          <a:off x="8723212" y="221894"/>
          <a:ext cx="2593516" cy="1854200"/>
        </p:xfrm>
        <a:graphic>
          <a:graphicData uri="http://schemas.openxmlformats.org/drawingml/2006/table">
            <a:tbl>
              <a:tblPr firstRow="1" bandRow="1">
                <a:tableStyleId>{00A15C55-8517-42AA-B614-E9B94910E393}</a:tableStyleId>
              </a:tblPr>
              <a:tblGrid>
                <a:gridCol w="1296758">
                  <a:extLst>
                    <a:ext uri="{9D8B030D-6E8A-4147-A177-3AD203B41FA5}">
                      <a16:colId xmlns:a16="http://schemas.microsoft.com/office/drawing/2014/main" val="2242105753"/>
                    </a:ext>
                  </a:extLst>
                </a:gridCol>
                <a:gridCol w="1296758">
                  <a:extLst>
                    <a:ext uri="{9D8B030D-6E8A-4147-A177-3AD203B41FA5}">
                      <a16:colId xmlns:a16="http://schemas.microsoft.com/office/drawing/2014/main" val="1275478113"/>
                    </a:ext>
                  </a:extLst>
                </a:gridCol>
              </a:tblGrid>
              <a:tr h="370840">
                <a:tc>
                  <a:txBody>
                    <a:bodyPr/>
                    <a:lstStyle/>
                    <a:p>
                      <a:pPr algn="ctr"/>
                      <a:r>
                        <a:rPr lang="en-GB">
                          <a:solidFill>
                            <a:sysClr val="windowText" lastClr="000000"/>
                          </a:solidFill>
                          <a:latin typeface="Century Gothic" panose="020B0502020202020204" pitchFamily="34" charset="0"/>
                        </a:rPr>
                        <a:t>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Time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59398621"/>
                  </a:ext>
                </a:extLst>
              </a:tr>
              <a:tr h="370840">
                <a:tc>
                  <a:txBody>
                    <a:bodyPr/>
                    <a:lstStyle/>
                    <a:p>
                      <a:pPr algn="ctr"/>
                      <a:r>
                        <a:rPr lang="en-GB" b="1">
                          <a:solidFill>
                            <a:sysClr val="windowText" lastClr="000000"/>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10.58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9255428"/>
                  </a:ext>
                </a:extLst>
              </a:tr>
              <a:tr h="370840">
                <a:tc>
                  <a:txBody>
                    <a:bodyPr/>
                    <a:lstStyle/>
                    <a:p>
                      <a:pPr algn="ctr"/>
                      <a:r>
                        <a:rPr lang="en-GB" b="1">
                          <a:solidFill>
                            <a:sysClr val="windowText" lastClr="000000"/>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3234997"/>
                  </a:ext>
                </a:extLst>
              </a:tr>
              <a:tr h="370840">
                <a:tc>
                  <a:txBody>
                    <a:bodyPr/>
                    <a:lstStyle/>
                    <a:p>
                      <a:pPr algn="ctr"/>
                      <a:r>
                        <a:rPr lang="en-GB" b="1">
                          <a:solidFill>
                            <a:sysClr val="windowText" lastClr="000000"/>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10.59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8446898"/>
                  </a:ext>
                </a:extLst>
              </a:tr>
              <a:tr h="370840">
                <a:tc>
                  <a:txBody>
                    <a:bodyPr/>
                    <a:lstStyle/>
                    <a:p>
                      <a:pPr algn="ctr"/>
                      <a:r>
                        <a:rPr lang="en-GB" b="1">
                          <a:solidFill>
                            <a:sysClr val="windowText" lastClr="000000"/>
                          </a:solidFill>
                          <a:latin typeface="Century Gothic" panose="020B0502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10.62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1431331"/>
                  </a:ext>
                </a:extLst>
              </a:tr>
            </a:tbl>
          </a:graphicData>
        </a:graphic>
      </p:graphicFrame>
    </p:spTree>
    <p:extLst>
      <p:ext uri="{BB962C8B-B14F-4D97-AF65-F5344CB8AC3E}">
        <p14:creationId xmlns:p14="http://schemas.microsoft.com/office/powerpoint/2010/main" val="248850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P spid="10" grpId="0"/>
      <p:bldP spid="11" grpId="0"/>
      <p:bldP spid="12" grpId="0"/>
      <p:bldP spid="13"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F80D-6CC7-FB4B-AD36-7D2184FE4737}"/>
              </a:ext>
            </a:extLst>
          </p:cNvPr>
          <p:cNvSpPr>
            <a:spLocks noGrp="1"/>
          </p:cNvSpPr>
          <p:nvPr>
            <p:ph type="title"/>
          </p:nvPr>
        </p:nvSpPr>
        <p:spPr/>
        <p:txBody>
          <a:bodyPr/>
          <a:lstStyle/>
          <a:p>
            <a:r>
              <a:rPr lang="en-GB">
                <a:latin typeface="Century Gothic" panose="020B0502020202020204" pitchFamily="34" charset="0"/>
              </a:rPr>
              <a:t>Example 2</a:t>
            </a:r>
          </a:p>
        </p:txBody>
      </p:sp>
      <p:sp>
        <p:nvSpPr>
          <p:cNvPr id="3" name="TextBox 2">
            <a:extLst>
              <a:ext uri="{FF2B5EF4-FFF2-40B4-BE49-F238E27FC236}">
                <a16:creationId xmlns:a16="http://schemas.microsoft.com/office/drawing/2014/main" id="{C566A72D-830B-A44B-8D5A-8436484009F2}"/>
              </a:ext>
            </a:extLst>
          </p:cNvPr>
          <p:cNvSpPr txBox="1"/>
          <p:nvPr/>
        </p:nvSpPr>
        <p:spPr>
          <a:xfrm>
            <a:off x="475832" y="912853"/>
            <a:ext cx="7240421" cy="830997"/>
          </a:xfrm>
          <a:prstGeom prst="rect">
            <a:avLst/>
          </a:prstGeom>
          <a:noFill/>
        </p:spPr>
        <p:txBody>
          <a:bodyPr wrap="square" rtlCol="0">
            <a:spAutoFit/>
          </a:bodyPr>
          <a:lstStyle/>
          <a:p>
            <a:r>
              <a:rPr lang="en-GB" sz="2400">
                <a:latin typeface="Century Gothic" panose="020B0502020202020204" pitchFamily="34" charset="0"/>
              </a:rPr>
              <a:t>We can estimate uncertainty of measurements from the </a:t>
            </a:r>
            <a:r>
              <a:rPr lang="en-GB" sz="2400" b="1">
                <a:latin typeface="Century Gothic" panose="020B0502020202020204" pitchFamily="34" charset="0"/>
              </a:rPr>
              <a:t>range</a:t>
            </a:r>
            <a:r>
              <a:rPr lang="en-GB" sz="2400">
                <a:latin typeface="Century Gothic" panose="020B0502020202020204" pitchFamily="34" charset="0"/>
              </a:rPr>
              <a:t> of repeated measurements.</a:t>
            </a:r>
          </a:p>
        </p:txBody>
      </p:sp>
      <p:sp>
        <p:nvSpPr>
          <p:cNvPr id="4" name="TextBox 3">
            <a:extLst>
              <a:ext uri="{FF2B5EF4-FFF2-40B4-BE49-F238E27FC236}">
                <a16:creationId xmlns:a16="http://schemas.microsoft.com/office/drawing/2014/main" id="{4AD9B341-BD50-E84F-8E2E-CE411BB36C38}"/>
              </a:ext>
            </a:extLst>
          </p:cNvPr>
          <p:cNvSpPr txBox="1"/>
          <p:nvPr/>
        </p:nvSpPr>
        <p:spPr>
          <a:xfrm>
            <a:off x="475832" y="1926099"/>
            <a:ext cx="7063957" cy="830997"/>
          </a:xfrm>
          <a:prstGeom prst="rect">
            <a:avLst/>
          </a:prstGeom>
          <a:noFill/>
        </p:spPr>
        <p:txBody>
          <a:bodyPr wrap="square" rtlCol="0">
            <a:spAutoFit/>
          </a:bodyPr>
          <a:lstStyle/>
          <a:p>
            <a:r>
              <a:rPr lang="en-GB" sz="2400">
                <a:latin typeface="Century Gothic" panose="020B0502020202020204" pitchFamily="34" charset="0"/>
              </a:rPr>
              <a:t>The uncertainty can be estimated as </a:t>
            </a:r>
            <a:r>
              <a:rPr lang="en-GB" sz="2400" b="1">
                <a:latin typeface="Century Gothic" panose="020B0502020202020204" pitchFamily="34" charset="0"/>
              </a:rPr>
              <a:t>half</a:t>
            </a:r>
            <a:r>
              <a:rPr lang="en-GB" sz="2400">
                <a:latin typeface="Century Gothic" panose="020B0502020202020204" pitchFamily="34" charset="0"/>
              </a:rPr>
              <a:t> the </a:t>
            </a:r>
            <a:r>
              <a:rPr lang="en-GB" sz="2400" b="1">
                <a:latin typeface="Century Gothic" panose="020B0502020202020204" pitchFamily="34" charset="0"/>
              </a:rPr>
              <a:t>range</a:t>
            </a:r>
            <a:r>
              <a:rPr lang="en-GB" sz="2400">
                <a:latin typeface="Century Gothic" panose="020B0502020202020204" pitchFamily="34" charset="0"/>
              </a:rPr>
              <a:t>.</a:t>
            </a:r>
          </a:p>
        </p:txBody>
      </p:sp>
      <p:sp>
        <p:nvSpPr>
          <p:cNvPr id="6" name="Rectangle 5">
            <a:extLst>
              <a:ext uri="{FF2B5EF4-FFF2-40B4-BE49-F238E27FC236}">
                <a16:creationId xmlns:a16="http://schemas.microsoft.com/office/drawing/2014/main" id="{DE1F013F-E59F-5B45-8581-4E3CCF834089}"/>
              </a:ext>
            </a:extLst>
          </p:cNvPr>
          <p:cNvSpPr/>
          <p:nvPr/>
        </p:nvSpPr>
        <p:spPr>
          <a:xfrm>
            <a:off x="475832" y="5755313"/>
            <a:ext cx="8748379" cy="830997"/>
          </a:xfrm>
          <a:prstGeom prst="rect">
            <a:avLst/>
          </a:prstGeom>
        </p:spPr>
        <p:txBody>
          <a:bodyPr wrap="square">
            <a:spAutoFit/>
          </a:bodyPr>
          <a:lstStyle/>
          <a:p>
            <a:pPr lvl="0">
              <a:spcBef>
                <a:spcPts val="1000"/>
              </a:spcBef>
            </a:pPr>
            <a:r>
              <a:rPr lang="en-GB" sz="2400" b="1">
                <a:latin typeface="Century Gothic"/>
                <a:ea typeface="Century Gothic"/>
                <a:cs typeface="Century Gothic"/>
                <a:sym typeface="Century Gothic"/>
              </a:rPr>
              <a:t>Step 4: </a:t>
            </a:r>
            <a:r>
              <a:rPr lang="en-GB" sz="2400">
                <a:latin typeface="Century Gothic"/>
                <a:ea typeface="Century Gothic"/>
                <a:cs typeface="Century Gothic"/>
                <a:sym typeface="Century Gothic"/>
              </a:rPr>
              <a:t>Write the mean and the uncertainty after the plus or minus symbol.</a:t>
            </a:r>
          </a:p>
        </p:txBody>
      </p:sp>
      <p:sp>
        <p:nvSpPr>
          <p:cNvPr id="7" name="Rectangle 6">
            <a:extLst>
              <a:ext uri="{FF2B5EF4-FFF2-40B4-BE49-F238E27FC236}">
                <a16:creationId xmlns:a16="http://schemas.microsoft.com/office/drawing/2014/main" id="{455CE161-CE30-054A-A469-ADF7C21339F2}"/>
              </a:ext>
            </a:extLst>
          </p:cNvPr>
          <p:cNvSpPr/>
          <p:nvPr/>
        </p:nvSpPr>
        <p:spPr>
          <a:xfrm>
            <a:off x="475832" y="3791953"/>
            <a:ext cx="6096001" cy="1200329"/>
          </a:xfrm>
          <a:prstGeom prst="rect">
            <a:avLst/>
          </a:prstGeom>
        </p:spPr>
        <p:txBody>
          <a:bodyPr>
            <a:spAutoFit/>
          </a:bodyPr>
          <a:lstStyle/>
          <a:p>
            <a:pPr lvl="0">
              <a:spcBef>
                <a:spcPts val="1000"/>
              </a:spcBef>
            </a:pPr>
            <a:r>
              <a:rPr lang="en-GB" sz="2400" b="1">
                <a:latin typeface="Century Gothic"/>
                <a:ea typeface="Century Gothic"/>
                <a:cs typeface="Century Gothic"/>
                <a:sym typeface="Century Gothic"/>
              </a:rPr>
              <a:t>Step 2: </a:t>
            </a:r>
            <a:r>
              <a:rPr lang="en-GB" sz="2400">
                <a:latin typeface="Century Gothic"/>
                <a:ea typeface="Century Gothic"/>
                <a:cs typeface="Century Gothic"/>
                <a:sym typeface="Century Gothic"/>
              </a:rPr>
              <a:t>Calculate the range by subtracting the smallest value from the biggest value.</a:t>
            </a:r>
          </a:p>
        </p:txBody>
      </p:sp>
      <p:sp>
        <p:nvSpPr>
          <p:cNvPr id="8" name="Rectangle 7">
            <a:extLst>
              <a:ext uri="{FF2B5EF4-FFF2-40B4-BE49-F238E27FC236}">
                <a16:creationId xmlns:a16="http://schemas.microsoft.com/office/drawing/2014/main" id="{FE801EB3-AC09-3D4F-9A27-358F0526A508}"/>
              </a:ext>
            </a:extLst>
          </p:cNvPr>
          <p:cNvSpPr/>
          <p:nvPr/>
        </p:nvSpPr>
        <p:spPr>
          <a:xfrm>
            <a:off x="475832" y="5059802"/>
            <a:ext cx="4818948" cy="461665"/>
          </a:xfrm>
          <a:prstGeom prst="rect">
            <a:avLst/>
          </a:prstGeom>
        </p:spPr>
        <p:txBody>
          <a:bodyPr wrap="none">
            <a:spAutoFit/>
          </a:bodyPr>
          <a:lstStyle/>
          <a:p>
            <a:pPr lvl="0">
              <a:spcBef>
                <a:spcPts val="1000"/>
              </a:spcBef>
            </a:pPr>
            <a:r>
              <a:rPr lang="en-GB" sz="2400" b="1">
                <a:latin typeface="Century Gothic"/>
                <a:ea typeface="Century Gothic"/>
                <a:cs typeface="Century Gothic"/>
                <a:sym typeface="Century Gothic"/>
              </a:rPr>
              <a:t>Step 3: </a:t>
            </a:r>
            <a:r>
              <a:rPr lang="en-GB" sz="2400">
                <a:latin typeface="Century Gothic"/>
                <a:ea typeface="Century Gothic"/>
                <a:cs typeface="Century Gothic"/>
                <a:sym typeface="Century Gothic"/>
              </a:rPr>
              <a:t>Divide the answer by 2. </a:t>
            </a:r>
          </a:p>
        </p:txBody>
      </p:sp>
      <p:graphicFrame>
        <p:nvGraphicFramePr>
          <p:cNvPr id="9" name="Table 9">
            <a:extLst>
              <a:ext uri="{FF2B5EF4-FFF2-40B4-BE49-F238E27FC236}">
                <a16:creationId xmlns:a16="http://schemas.microsoft.com/office/drawing/2014/main" id="{E3125D93-1BC3-BE42-A4B7-D797D338D0D4}"/>
              </a:ext>
            </a:extLst>
          </p:cNvPr>
          <p:cNvGraphicFramePr>
            <a:graphicFrameLocks noGrp="1"/>
          </p:cNvGraphicFramePr>
          <p:nvPr/>
        </p:nvGraphicFramePr>
        <p:xfrm>
          <a:off x="8566484" y="586671"/>
          <a:ext cx="2593516" cy="1752600"/>
        </p:xfrm>
        <a:graphic>
          <a:graphicData uri="http://schemas.openxmlformats.org/drawingml/2006/table">
            <a:tbl>
              <a:tblPr firstRow="1" bandRow="1">
                <a:tableStyleId>{00A15C55-8517-42AA-B614-E9B94910E393}</a:tableStyleId>
              </a:tblPr>
              <a:tblGrid>
                <a:gridCol w="1296758">
                  <a:extLst>
                    <a:ext uri="{9D8B030D-6E8A-4147-A177-3AD203B41FA5}">
                      <a16:colId xmlns:a16="http://schemas.microsoft.com/office/drawing/2014/main" val="2242105753"/>
                    </a:ext>
                  </a:extLst>
                </a:gridCol>
                <a:gridCol w="1296758">
                  <a:extLst>
                    <a:ext uri="{9D8B030D-6E8A-4147-A177-3AD203B41FA5}">
                      <a16:colId xmlns:a16="http://schemas.microsoft.com/office/drawing/2014/main" val="1275478113"/>
                    </a:ext>
                  </a:extLst>
                </a:gridCol>
              </a:tblGrid>
              <a:tr h="370840">
                <a:tc>
                  <a:txBody>
                    <a:bodyPr/>
                    <a:lstStyle/>
                    <a:p>
                      <a:pPr algn="ctr"/>
                      <a:r>
                        <a:rPr lang="en-GB">
                          <a:solidFill>
                            <a:sysClr val="windowText" lastClr="000000"/>
                          </a:solidFill>
                          <a:latin typeface="Century Gothic" panose="020B0502020202020204" pitchFamily="34" charset="0"/>
                        </a:rPr>
                        <a:t>Trial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Volume (cm</a:t>
                      </a:r>
                      <a:r>
                        <a:rPr lang="en-GB" baseline="30000">
                          <a:solidFill>
                            <a:sysClr val="windowText" lastClr="000000"/>
                          </a:solidFill>
                          <a:latin typeface="Century Gothic" panose="020B0502020202020204" pitchFamily="34" charset="0"/>
                        </a:rPr>
                        <a:t>3</a:t>
                      </a:r>
                      <a:r>
                        <a:rPr lang="en-GB">
                          <a:solidFill>
                            <a:sysClr val="windowText" lastClr="000000"/>
                          </a:solidFill>
                          <a:latin typeface="Century Gothic" panose="020B0502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59398621"/>
                  </a:ext>
                </a:extLst>
              </a:tr>
              <a:tr h="370840">
                <a:tc>
                  <a:txBody>
                    <a:bodyPr/>
                    <a:lstStyle/>
                    <a:p>
                      <a:pPr algn="ctr"/>
                      <a:r>
                        <a:rPr lang="en-GB" b="1">
                          <a:solidFill>
                            <a:sysClr val="windowText" lastClr="000000"/>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89255428"/>
                  </a:ext>
                </a:extLst>
              </a:tr>
              <a:tr h="370840">
                <a:tc>
                  <a:txBody>
                    <a:bodyPr/>
                    <a:lstStyle/>
                    <a:p>
                      <a:pPr algn="ctr"/>
                      <a:r>
                        <a:rPr lang="en-GB" b="1">
                          <a:solidFill>
                            <a:sysClr val="windowText" lastClr="000000"/>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3234997"/>
                  </a:ext>
                </a:extLst>
              </a:tr>
              <a:tr h="370840">
                <a:tc>
                  <a:txBody>
                    <a:bodyPr/>
                    <a:lstStyle/>
                    <a:p>
                      <a:pPr algn="ctr"/>
                      <a:r>
                        <a:rPr lang="en-GB" b="1">
                          <a:solidFill>
                            <a:sysClr val="windowText" lastClr="000000"/>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a:r>
                        <a:rPr lang="en-GB">
                          <a:solidFill>
                            <a:sysClr val="windowText" lastClr="000000"/>
                          </a:solidFill>
                          <a:latin typeface="Century Gothic" panose="020B0502020202020204" pitchFamily="34" charset="0"/>
                        </a:rPr>
                        <a:t>18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8446898"/>
                  </a:ext>
                </a:extLst>
              </a:tr>
            </a:tbl>
          </a:graphicData>
        </a:graphic>
      </p:graphicFrame>
      <mc:AlternateContent xmlns:mc="http://schemas.openxmlformats.org/markup-compatibility/2006" xmlns:a14="http://schemas.microsoft.com/office/drawing/2010/main">
        <mc:Choice Requires="a14">
          <p:sp>
            <p:nvSpPr>
              <p:cNvPr id="10" name="Google Shape;100;p2">
                <a:extLst>
                  <a:ext uri="{FF2B5EF4-FFF2-40B4-BE49-F238E27FC236}">
                    <a16:creationId xmlns:a16="http://schemas.microsoft.com/office/drawing/2014/main" id="{37EB28D0-0109-F340-87AF-08AE70A8C2FB}"/>
                  </a:ext>
                </a:extLst>
              </p:cNvPr>
              <p:cNvSpPr txBox="1"/>
              <p:nvPr/>
            </p:nvSpPr>
            <p:spPr>
              <a:xfrm>
                <a:off x="8186400" y="2802298"/>
                <a:ext cx="2809347" cy="908069"/>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Mean = </a:t>
                </a:r>
                <a14:m>
                  <m:oMath xmlns:m="http://schemas.openxmlformats.org/officeDocument/2006/math">
                    <m:f>
                      <m:fPr>
                        <m:ctrlPr>
                          <a:rPr lang="en-GB" sz="2400" b="1" i="1" dirty="0" smtClean="0">
                            <a:solidFill>
                              <a:schemeClr val="accent1"/>
                            </a:solidFill>
                            <a:latin typeface="Cambria Math" panose="02040503050406030204" pitchFamily="18" charset="0"/>
                            <a:sym typeface="Century Gothic"/>
                          </a:rPr>
                        </m:ctrlPr>
                      </m:fPr>
                      <m:num>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𝟏𝟓</m:t>
                        </m:r>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𝟏𝟔</m:t>
                        </m:r>
                        <m:r>
                          <a:rPr lang="en-GB" sz="2400" b="1" i="1" dirty="0" smtClean="0">
                            <a:solidFill>
                              <a:schemeClr val="accent1"/>
                            </a:solidFill>
                            <a:latin typeface="Cambria Math" panose="02040503050406030204" pitchFamily="18" charset="0"/>
                            <a:sym typeface="Century Gothic"/>
                          </a:rPr>
                          <m:t>+</m:t>
                        </m:r>
                        <m:r>
                          <a:rPr lang="en-GB" sz="2400" b="1" i="1" dirty="0" smtClean="0">
                            <a:solidFill>
                              <a:schemeClr val="accent1"/>
                            </a:solidFill>
                            <a:latin typeface="Cambria Math" panose="02040503050406030204" pitchFamily="18" charset="0"/>
                            <a:sym typeface="Century Gothic"/>
                          </a:rPr>
                          <m:t>𝟏𝟖</m:t>
                        </m:r>
                        <m:r>
                          <a:rPr lang="en-GB" sz="2400" b="1" i="1" dirty="0" smtClean="0">
                            <a:solidFill>
                              <a:schemeClr val="accent1"/>
                            </a:solidFill>
                            <a:latin typeface="Cambria Math" panose="02040503050406030204" pitchFamily="18" charset="0"/>
                            <a:sym typeface="Century Gothic"/>
                          </a:rPr>
                          <m:t>)</m:t>
                        </m:r>
                      </m:num>
                      <m:den>
                        <m:r>
                          <a:rPr lang="en-GB" sz="2400" b="1" i="1" dirty="0" smtClean="0">
                            <a:solidFill>
                              <a:schemeClr val="accent1"/>
                            </a:solidFill>
                            <a:latin typeface="Cambria Math" panose="02040503050406030204" pitchFamily="18" charset="0"/>
                            <a:sym typeface="Century Gothic"/>
                          </a:rPr>
                          <m:t>𝟑</m:t>
                        </m:r>
                      </m:den>
                    </m:f>
                  </m:oMath>
                </a14:m>
                <a:endParaRPr lang="en-GB" b="1" dirty="0">
                  <a:solidFill>
                    <a:schemeClr val="accent1"/>
                  </a:solidFill>
                  <a:latin typeface="Century Gothic" panose="020B0502020202020204" pitchFamily="34" charset="0"/>
                </a:endParaRPr>
              </a:p>
              <a:p>
                <a:pPr marL="0" marR="0" lvl="0" indent="0" algn="l" rtl="0">
                  <a:spcBef>
                    <a:spcPts val="0"/>
                  </a:spcBef>
                  <a:spcAft>
                    <a:spcPts val="0"/>
                  </a:spcAft>
                  <a:buNone/>
                </a:pPr>
                <a:r>
                  <a:rPr lang="en-GB" sz="2400" b="1" dirty="0">
                    <a:solidFill>
                      <a:schemeClr val="accent1"/>
                    </a:solidFill>
                    <a:latin typeface="Century Gothic" panose="020B0502020202020204" pitchFamily="34" charset="0"/>
                  </a:rPr>
                  <a:t>Mean = 16.33 cm</a:t>
                </a:r>
                <a:r>
                  <a:rPr lang="en-GB" sz="2400" b="1" baseline="30000" dirty="0">
                    <a:solidFill>
                      <a:schemeClr val="accent1"/>
                    </a:solidFill>
                    <a:latin typeface="Century Gothic" panose="020B0502020202020204" pitchFamily="34" charset="0"/>
                  </a:rPr>
                  <a:t>3</a:t>
                </a:r>
              </a:p>
            </p:txBody>
          </p:sp>
        </mc:Choice>
        <mc:Fallback xmlns="">
          <p:sp>
            <p:nvSpPr>
              <p:cNvPr id="10" name="Google Shape;100;p2">
                <a:extLst>
                  <a:ext uri="{FF2B5EF4-FFF2-40B4-BE49-F238E27FC236}">
                    <a16:creationId xmlns:a16="http://schemas.microsoft.com/office/drawing/2014/main" id="{37EB28D0-0109-F340-87AF-08AE70A8C2FB}"/>
                  </a:ext>
                </a:extLst>
              </p:cNvPr>
              <p:cNvSpPr txBox="1">
                <a:spLocks noRot="1" noChangeAspect="1" noMove="1" noResize="1" noEditPoints="1" noAdjustHandles="1" noChangeArrowheads="1" noChangeShapeType="1" noTextEdit="1"/>
              </p:cNvSpPr>
              <p:nvPr/>
            </p:nvSpPr>
            <p:spPr>
              <a:xfrm>
                <a:off x="8186400" y="2802298"/>
                <a:ext cx="2809347" cy="908069"/>
              </a:xfrm>
              <a:prstGeom prst="rect">
                <a:avLst/>
              </a:prstGeom>
              <a:blipFill>
                <a:blip r:embed="rId3"/>
                <a:stretch>
                  <a:fillRect l="-6757" t="-1370" b="-19178"/>
                </a:stretch>
              </a:blipFill>
              <a:ln>
                <a:noFill/>
              </a:ln>
            </p:spPr>
            <p:txBody>
              <a:bodyPr/>
              <a:lstStyle/>
              <a:p>
                <a:r>
                  <a:rPr lang="en-GB">
                    <a:noFill/>
                  </a:rPr>
                  <a:t> </a:t>
                </a:r>
              </a:p>
            </p:txBody>
          </p:sp>
        </mc:Fallback>
      </mc:AlternateContent>
      <p:sp>
        <p:nvSpPr>
          <p:cNvPr id="11" name="Google Shape;100;p2">
            <a:extLst>
              <a:ext uri="{FF2B5EF4-FFF2-40B4-BE49-F238E27FC236}">
                <a16:creationId xmlns:a16="http://schemas.microsoft.com/office/drawing/2014/main" id="{82A88D9B-CF50-1E47-8117-A4731D4488E9}"/>
              </a:ext>
            </a:extLst>
          </p:cNvPr>
          <p:cNvSpPr txBox="1"/>
          <p:nvPr/>
        </p:nvSpPr>
        <p:spPr>
          <a:xfrm>
            <a:off x="8147284" y="3919590"/>
            <a:ext cx="2889557" cy="738664"/>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Range = 18 - 15</a:t>
            </a:r>
          </a:p>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Range = 3 cm</a:t>
            </a:r>
            <a:r>
              <a:rPr lang="en-GB" sz="2400" b="1" baseline="30000">
                <a:solidFill>
                  <a:schemeClr val="accent1"/>
                </a:solidFill>
                <a:latin typeface="Century Gothic" panose="020B0502020202020204" pitchFamily="34" charset="0"/>
                <a:sym typeface="Century Gothic"/>
              </a:rPr>
              <a:t>3</a:t>
            </a:r>
            <a:endParaRPr lang="en-GB" sz="2400" b="1" baseline="30000">
              <a:solidFill>
                <a:schemeClr val="accent1"/>
              </a:solidFill>
              <a:latin typeface="Century Gothic" panose="020B0502020202020204" pitchFamily="34" charset="0"/>
            </a:endParaRPr>
          </a:p>
        </p:txBody>
      </p:sp>
      <p:sp>
        <p:nvSpPr>
          <p:cNvPr id="12" name="Rectangle 11">
            <a:extLst>
              <a:ext uri="{FF2B5EF4-FFF2-40B4-BE49-F238E27FC236}">
                <a16:creationId xmlns:a16="http://schemas.microsoft.com/office/drawing/2014/main" id="{46FB4747-441D-464A-BB78-CDC87BADAE95}"/>
              </a:ext>
            </a:extLst>
          </p:cNvPr>
          <p:cNvSpPr/>
          <p:nvPr/>
        </p:nvSpPr>
        <p:spPr>
          <a:xfrm>
            <a:off x="475832" y="3213365"/>
            <a:ext cx="4387740" cy="461665"/>
          </a:xfrm>
          <a:prstGeom prst="rect">
            <a:avLst/>
          </a:prstGeom>
        </p:spPr>
        <p:txBody>
          <a:bodyPr wrap="none">
            <a:spAutoFit/>
          </a:bodyPr>
          <a:lstStyle/>
          <a:p>
            <a:pPr lvl="0">
              <a:spcBef>
                <a:spcPts val="1000"/>
              </a:spcBef>
            </a:pPr>
            <a:r>
              <a:rPr lang="en-GB" sz="2400" b="1">
                <a:latin typeface="Century Gothic"/>
                <a:ea typeface="Century Gothic"/>
                <a:cs typeface="Century Gothic"/>
                <a:sym typeface="Century Gothic"/>
              </a:rPr>
              <a:t>Step 1: </a:t>
            </a:r>
            <a:r>
              <a:rPr lang="en-GB" sz="2400">
                <a:latin typeface="Century Gothic"/>
                <a:ea typeface="Century Gothic"/>
                <a:cs typeface="Century Gothic"/>
                <a:sym typeface="Century Gothic"/>
              </a:rPr>
              <a:t>Calculate the mean.</a:t>
            </a:r>
          </a:p>
        </p:txBody>
      </p:sp>
      <mc:AlternateContent xmlns:mc="http://schemas.openxmlformats.org/markup-compatibility/2006" xmlns:a14="http://schemas.microsoft.com/office/drawing/2010/main">
        <mc:Choice Requires="a14">
          <p:sp>
            <p:nvSpPr>
              <p:cNvPr id="13" name="Google Shape;100;p2">
                <a:extLst>
                  <a:ext uri="{FF2B5EF4-FFF2-40B4-BE49-F238E27FC236}">
                    <a16:creationId xmlns:a16="http://schemas.microsoft.com/office/drawing/2014/main" id="{34165761-3AC6-F849-A7ED-1A548C9F03D7}"/>
                  </a:ext>
                </a:extLst>
              </p:cNvPr>
              <p:cNvSpPr txBox="1"/>
              <p:nvPr/>
            </p:nvSpPr>
            <p:spPr>
              <a:xfrm>
                <a:off x="8186400" y="4719592"/>
                <a:ext cx="3353683" cy="90108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Uncertainty = </a:t>
                </a:r>
                <a14:m>
                  <m:oMath xmlns:m="http://schemas.openxmlformats.org/officeDocument/2006/math">
                    <m:f>
                      <m:fPr>
                        <m:ctrlPr>
                          <a:rPr lang="en-GB" sz="2400" b="1" i="1" smtClean="0">
                            <a:solidFill>
                              <a:schemeClr val="accent1"/>
                            </a:solidFill>
                            <a:latin typeface="Cambria Math" panose="02040503050406030204" pitchFamily="18" charset="0"/>
                            <a:sym typeface="Century Gothic"/>
                          </a:rPr>
                        </m:ctrlPr>
                      </m:fPr>
                      <m:num>
                        <m:r>
                          <a:rPr lang="en-GB" sz="2400" b="1" i="1" smtClean="0">
                            <a:solidFill>
                              <a:schemeClr val="accent1"/>
                            </a:solidFill>
                            <a:latin typeface="Cambria Math" panose="02040503050406030204" pitchFamily="18" charset="0"/>
                            <a:sym typeface="Century Gothic"/>
                          </a:rPr>
                          <m:t>𝟑</m:t>
                        </m:r>
                      </m:num>
                      <m:den>
                        <m:r>
                          <a:rPr lang="en-GB" sz="2400" b="1" i="1" smtClean="0">
                            <a:solidFill>
                              <a:schemeClr val="accent1"/>
                            </a:solidFill>
                            <a:latin typeface="Cambria Math" panose="02040503050406030204" pitchFamily="18" charset="0"/>
                            <a:sym typeface="Century Gothic"/>
                          </a:rPr>
                          <m:t>𝟐</m:t>
                        </m:r>
                      </m:den>
                    </m:f>
                  </m:oMath>
                </a14:m>
                <a:endParaRPr lang="en-GB" sz="2400" b="1">
                  <a:solidFill>
                    <a:schemeClr val="accent1"/>
                  </a:solidFill>
                  <a:latin typeface="Century Gothic" panose="020B0502020202020204" pitchFamily="34" charset="0"/>
                </a:endParaRPr>
              </a:p>
              <a:p>
                <a:pPr marL="0" marR="0" lvl="0" indent="0" algn="l" rtl="0">
                  <a:spcBef>
                    <a:spcPts val="0"/>
                  </a:spcBef>
                  <a:spcAft>
                    <a:spcPts val="0"/>
                  </a:spcAft>
                  <a:buNone/>
                </a:pPr>
                <a:r>
                  <a:rPr lang="en-GB" sz="2400" b="1">
                    <a:solidFill>
                      <a:schemeClr val="accent1"/>
                    </a:solidFill>
                    <a:latin typeface="Century Gothic" panose="020B0502020202020204" pitchFamily="34" charset="0"/>
                  </a:rPr>
                  <a:t>Uncertainty = 1.5 cm</a:t>
                </a:r>
                <a:r>
                  <a:rPr lang="en-GB" sz="2400" b="1" baseline="30000">
                    <a:solidFill>
                      <a:schemeClr val="accent1"/>
                    </a:solidFill>
                    <a:latin typeface="Century Gothic" panose="020B0502020202020204" pitchFamily="34" charset="0"/>
                  </a:rPr>
                  <a:t>3</a:t>
                </a:r>
              </a:p>
            </p:txBody>
          </p:sp>
        </mc:Choice>
        <mc:Fallback xmlns="">
          <p:sp>
            <p:nvSpPr>
              <p:cNvPr id="13" name="Google Shape;100;p2">
                <a:extLst>
                  <a:ext uri="{FF2B5EF4-FFF2-40B4-BE49-F238E27FC236}">
                    <a16:creationId xmlns:a16="http://schemas.microsoft.com/office/drawing/2014/main" id="{34165761-3AC6-F849-A7ED-1A548C9F03D7}"/>
                  </a:ext>
                </a:extLst>
              </p:cNvPr>
              <p:cNvSpPr txBox="1">
                <a:spLocks noRot="1" noChangeAspect="1" noMove="1" noResize="1" noEditPoints="1" noAdjustHandles="1" noChangeArrowheads="1" noChangeShapeType="1" noTextEdit="1"/>
              </p:cNvSpPr>
              <p:nvPr/>
            </p:nvSpPr>
            <p:spPr>
              <a:xfrm>
                <a:off x="8186400" y="4719592"/>
                <a:ext cx="3353683" cy="901081"/>
              </a:xfrm>
              <a:prstGeom prst="rect">
                <a:avLst/>
              </a:prstGeom>
              <a:blipFill>
                <a:blip r:embed="rId4"/>
                <a:stretch>
                  <a:fillRect l="-5660" t="-2778" b="-19444"/>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Google Shape;100;p2">
                <a:extLst>
                  <a:ext uri="{FF2B5EF4-FFF2-40B4-BE49-F238E27FC236}">
                    <a16:creationId xmlns:a16="http://schemas.microsoft.com/office/drawing/2014/main" id="{C6365135-B7F9-C042-8875-761A97AECC17}"/>
                  </a:ext>
                </a:extLst>
              </p:cNvPr>
              <p:cNvSpPr txBox="1"/>
              <p:nvPr/>
            </p:nvSpPr>
            <p:spPr>
              <a:xfrm>
                <a:off x="6831222" y="6346877"/>
                <a:ext cx="4785978"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Volume = 16.33 cm</a:t>
                </a:r>
                <a:r>
                  <a:rPr lang="en-GB" sz="2400" b="1" baseline="30000">
                    <a:solidFill>
                      <a:schemeClr val="accent1"/>
                    </a:solidFill>
                    <a:latin typeface="Century Gothic" panose="020B0502020202020204" pitchFamily="34" charset="0"/>
                    <a:ea typeface="Century Gothic"/>
                    <a:cs typeface="Century Gothic"/>
                    <a:sym typeface="Century Gothic"/>
                  </a:rPr>
                  <a:t>3</a:t>
                </a:r>
                <a:r>
                  <a:rPr lang="en-GB" sz="2400" b="1">
                    <a:solidFill>
                      <a:schemeClr val="accent1"/>
                    </a:solidFill>
                    <a:latin typeface="Century Gothic" panose="020B0502020202020204" pitchFamily="34" charset="0"/>
                    <a:ea typeface="Century Gothic"/>
                    <a:cs typeface="Century Gothic"/>
                    <a:sym typeface="Century Gothic"/>
                  </a:rPr>
                  <a:t> </a:t>
                </a:r>
                <a14:m>
                  <m:oMath xmlns:m="http://schemas.openxmlformats.org/officeDocument/2006/math">
                    <m:r>
                      <a:rPr lang="en-GB" sz="2400" b="1" i="1" smtClean="0">
                        <a:solidFill>
                          <a:schemeClr val="accent1"/>
                        </a:solidFill>
                        <a:latin typeface="Cambria Math" panose="02040503050406030204" pitchFamily="18" charset="0"/>
                        <a:ea typeface="Cambria Math" panose="02040503050406030204" pitchFamily="18" charset="0"/>
                        <a:cs typeface="Century Gothic"/>
                        <a:sym typeface="Century Gothic"/>
                      </a:rPr>
                      <m:t>±</m:t>
                    </m:r>
                  </m:oMath>
                </a14:m>
                <a:r>
                  <a:rPr lang="en-GB" sz="2400" b="1">
                    <a:solidFill>
                      <a:schemeClr val="accent1"/>
                    </a:solidFill>
                    <a:latin typeface="Century Gothic" panose="020B0502020202020204" pitchFamily="34" charset="0"/>
                    <a:ea typeface="Century Gothic"/>
                    <a:cs typeface="Century Gothic"/>
                    <a:sym typeface="Century Gothic"/>
                  </a:rPr>
                  <a:t> 1.5 cm</a:t>
                </a:r>
                <a:r>
                  <a:rPr lang="en-GB" sz="2400" b="1" baseline="30000">
                    <a:solidFill>
                      <a:schemeClr val="accent1"/>
                    </a:solidFill>
                    <a:latin typeface="Century Gothic" panose="020B0502020202020204" pitchFamily="34" charset="0"/>
                    <a:ea typeface="Century Gothic"/>
                    <a:cs typeface="Century Gothic"/>
                    <a:sym typeface="Century Gothic"/>
                  </a:rPr>
                  <a:t>3</a:t>
                </a:r>
                <a:endParaRPr lang="en-GB" sz="2400" b="1" baseline="30000">
                  <a:solidFill>
                    <a:schemeClr val="accent1"/>
                  </a:solidFill>
                  <a:latin typeface="Century Gothic" panose="020B0502020202020204" pitchFamily="34" charset="0"/>
                </a:endParaRPr>
              </a:p>
            </p:txBody>
          </p:sp>
        </mc:Choice>
        <mc:Fallback xmlns="">
          <p:sp>
            <p:nvSpPr>
              <p:cNvPr id="14" name="Google Shape;100;p2">
                <a:extLst>
                  <a:ext uri="{FF2B5EF4-FFF2-40B4-BE49-F238E27FC236}">
                    <a16:creationId xmlns:a16="http://schemas.microsoft.com/office/drawing/2014/main" id="{C6365135-B7F9-C042-8875-761A97AECC17}"/>
                  </a:ext>
                </a:extLst>
              </p:cNvPr>
              <p:cNvSpPr txBox="1">
                <a:spLocks noRot="1" noChangeAspect="1" noMove="1" noResize="1" noEditPoints="1" noAdjustHandles="1" noChangeArrowheads="1" noChangeShapeType="1" noTextEdit="1"/>
              </p:cNvSpPr>
              <p:nvPr/>
            </p:nvSpPr>
            <p:spPr>
              <a:xfrm>
                <a:off x="6831222" y="6346877"/>
                <a:ext cx="4785978" cy="369332"/>
              </a:xfrm>
              <a:prstGeom prst="rect">
                <a:avLst/>
              </a:prstGeom>
              <a:blipFill>
                <a:blip r:embed="rId5"/>
                <a:stretch>
                  <a:fillRect l="-3979" t="-26667" b="-46667"/>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69546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7" grpId="0"/>
      <p:bldP spid="8" grpId="0"/>
      <p:bldP spid="10"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F80D-6CC7-FB4B-AD36-7D2184FE4737}"/>
              </a:ext>
            </a:extLst>
          </p:cNvPr>
          <p:cNvSpPr>
            <a:spLocks noGrp="1"/>
          </p:cNvSpPr>
          <p:nvPr>
            <p:ph type="title"/>
          </p:nvPr>
        </p:nvSpPr>
        <p:spPr/>
        <p:txBody>
          <a:bodyPr/>
          <a:lstStyle/>
          <a:p>
            <a:r>
              <a:rPr lang="en-GB">
                <a:latin typeface="Century Gothic" panose="020B0502020202020204" pitchFamily="34" charset="0"/>
              </a:rPr>
              <a:t>Resolution of instruments</a:t>
            </a:r>
          </a:p>
        </p:txBody>
      </p:sp>
      <p:sp>
        <p:nvSpPr>
          <p:cNvPr id="4" name="AutoShape 2" descr="Two rulers. Ruler A measures to the nearest milimeter. Ruler B measures to the nearest centimeter.">
            <a:extLst>
              <a:ext uri="{FF2B5EF4-FFF2-40B4-BE49-F238E27FC236}">
                <a16:creationId xmlns:a16="http://schemas.microsoft.com/office/drawing/2014/main" id="{A39370E8-2F3F-8144-A0D4-E9E27F46E0A7}"/>
              </a:ext>
            </a:extLst>
          </p:cNvPr>
          <p:cNvSpPr>
            <a:spLocks noChangeAspect="1" noChangeArrowheads="1"/>
          </p:cNvSpPr>
          <p:nvPr/>
        </p:nvSpPr>
        <p:spPr bwMode="auto">
          <a:xfrm>
            <a:off x="848895" y="31441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cxnSp>
        <p:nvCxnSpPr>
          <p:cNvPr id="5" name="Straight Connector 4">
            <a:extLst>
              <a:ext uri="{FF2B5EF4-FFF2-40B4-BE49-F238E27FC236}">
                <a16:creationId xmlns:a16="http://schemas.microsoft.com/office/drawing/2014/main" id="{BCA87369-DE14-EB45-9467-31B6F5DCD2C1}"/>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054" name="Picture 6" descr="Thermometer, Temperature, Degrees Celsius, Scale">
            <a:extLst>
              <a:ext uri="{FF2B5EF4-FFF2-40B4-BE49-F238E27FC236}">
                <a16:creationId xmlns:a16="http://schemas.microsoft.com/office/drawing/2014/main" id="{D9EFD570-978B-4B44-B85B-E992E4501D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2005" y="144810"/>
            <a:ext cx="3151759" cy="63035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rmometer, Medical">
            <a:extLst>
              <a:ext uri="{FF2B5EF4-FFF2-40B4-BE49-F238E27FC236}">
                <a16:creationId xmlns:a16="http://schemas.microsoft.com/office/drawing/2014/main" id="{5EDE569F-03E7-E540-B460-A33BE6474AE9}"/>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rot="16200000">
            <a:off x="7510581" y="3034146"/>
            <a:ext cx="6513193" cy="692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38CEAB-3094-1E4F-831F-24AC659EDBD7}"/>
              </a:ext>
            </a:extLst>
          </p:cNvPr>
          <p:cNvSpPr txBox="1"/>
          <p:nvPr/>
        </p:nvSpPr>
        <p:spPr>
          <a:xfrm>
            <a:off x="475832" y="912853"/>
            <a:ext cx="7539789" cy="1200329"/>
          </a:xfrm>
          <a:prstGeom prst="rect">
            <a:avLst/>
          </a:prstGeom>
          <a:noFill/>
        </p:spPr>
        <p:txBody>
          <a:bodyPr wrap="square" rtlCol="0">
            <a:spAutoFit/>
          </a:bodyPr>
          <a:lstStyle/>
          <a:p>
            <a:r>
              <a:rPr lang="en-GB" sz="2400">
                <a:latin typeface="Century Gothic" panose="020B0502020202020204" pitchFamily="34" charset="0"/>
              </a:rPr>
              <a:t>We can also estimate uncertainty of measurements from the </a:t>
            </a:r>
            <a:r>
              <a:rPr lang="en-GB" sz="2400" b="1">
                <a:latin typeface="Century Gothic" panose="020B0502020202020204" pitchFamily="34" charset="0"/>
              </a:rPr>
              <a:t>resolution</a:t>
            </a:r>
            <a:r>
              <a:rPr lang="en-GB" sz="2400">
                <a:latin typeface="Century Gothic" panose="020B0502020202020204" pitchFamily="34" charset="0"/>
              </a:rPr>
              <a:t> of the </a:t>
            </a:r>
            <a:r>
              <a:rPr lang="en-GB" sz="2400" b="1">
                <a:latin typeface="Century Gothic" panose="020B0502020202020204" pitchFamily="34" charset="0"/>
              </a:rPr>
              <a:t>instrument</a:t>
            </a:r>
            <a:r>
              <a:rPr lang="en-GB" sz="2400">
                <a:latin typeface="Century Gothic" panose="020B0502020202020204" pitchFamily="34" charset="0"/>
              </a:rPr>
              <a:t>.</a:t>
            </a:r>
          </a:p>
        </p:txBody>
      </p:sp>
      <p:sp>
        <p:nvSpPr>
          <p:cNvPr id="11" name="TextBox 10">
            <a:extLst>
              <a:ext uri="{FF2B5EF4-FFF2-40B4-BE49-F238E27FC236}">
                <a16:creationId xmlns:a16="http://schemas.microsoft.com/office/drawing/2014/main" id="{F6BCE614-8A75-9E4C-843A-A67A96C43DA3}"/>
              </a:ext>
            </a:extLst>
          </p:cNvPr>
          <p:cNvSpPr txBox="1"/>
          <p:nvPr/>
        </p:nvSpPr>
        <p:spPr>
          <a:xfrm>
            <a:off x="487570" y="2318132"/>
            <a:ext cx="7539789" cy="830997"/>
          </a:xfrm>
          <a:prstGeom prst="rect">
            <a:avLst/>
          </a:prstGeom>
          <a:noFill/>
        </p:spPr>
        <p:txBody>
          <a:bodyPr wrap="square" rtlCol="0">
            <a:spAutoFit/>
          </a:bodyPr>
          <a:lstStyle/>
          <a:p>
            <a:r>
              <a:rPr lang="en-GB" sz="2400">
                <a:latin typeface="Century Gothic" panose="020B0502020202020204" pitchFamily="34" charset="0"/>
              </a:rPr>
              <a:t>The uncertainty can be estimated as </a:t>
            </a:r>
            <a:r>
              <a:rPr lang="en-GB" sz="2400" b="1">
                <a:latin typeface="Century Gothic" panose="020B0502020202020204" pitchFamily="34" charset="0"/>
              </a:rPr>
              <a:t>half</a:t>
            </a:r>
            <a:r>
              <a:rPr lang="en-GB" sz="2400">
                <a:latin typeface="Century Gothic" panose="020B0502020202020204" pitchFamily="34" charset="0"/>
              </a:rPr>
              <a:t> the </a:t>
            </a:r>
            <a:r>
              <a:rPr lang="en-GB" sz="2400" b="1">
                <a:latin typeface="Century Gothic" panose="020B0502020202020204" pitchFamily="34" charset="0"/>
              </a:rPr>
              <a:t>smallest interval</a:t>
            </a:r>
            <a:r>
              <a:rPr lang="en-GB" sz="2400">
                <a:latin typeface="Century Gothic" panose="020B0502020202020204" pitchFamily="34" charset="0"/>
              </a:rPr>
              <a:t>.</a:t>
            </a:r>
          </a:p>
        </p:txBody>
      </p:sp>
      <p:sp>
        <p:nvSpPr>
          <p:cNvPr id="12" name="TextBox 11">
            <a:extLst>
              <a:ext uri="{FF2B5EF4-FFF2-40B4-BE49-F238E27FC236}">
                <a16:creationId xmlns:a16="http://schemas.microsoft.com/office/drawing/2014/main" id="{DE8E5F3A-841C-7B46-905A-06985989D572}"/>
              </a:ext>
            </a:extLst>
          </p:cNvPr>
          <p:cNvSpPr txBox="1"/>
          <p:nvPr/>
        </p:nvSpPr>
        <p:spPr>
          <a:xfrm>
            <a:off x="540000" y="3425055"/>
            <a:ext cx="7539789" cy="830997"/>
          </a:xfrm>
          <a:prstGeom prst="rect">
            <a:avLst/>
          </a:prstGeom>
          <a:noFill/>
        </p:spPr>
        <p:txBody>
          <a:bodyPr wrap="square" rtlCol="0">
            <a:spAutoFit/>
          </a:bodyPr>
          <a:lstStyle/>
          <a:p>
            <a:r>
              <a:rPr lang="en-GB" sz="2400">
                <a:latin typeface="Century Gothic" panose="020B0502020202020204" pitchFamily="34" charset="0"/>
              </a:rPr>
              <a:t>For a thermometer with resolution of 1 ºC, the uncertainty is 0.5 ºC.</a:t>
            </a:r>
          </a:p>
        </p:txBody>
      </p:sp>
    </p:spTree>
    <p:extLst>
      <p:ext uri="{BB962C8B-B14F-4D97-AF65-F5344CB8AC3E}">
        <p14:creationId xmlns:p14="http://schemas.microsoft.com/office/powerpoint/2010/main" val="1251550935"/>
      </p:ext>
    </p:extLst>
  </p:cSld>
  <p:clrMapOvr>
    <a:masterClrMapping/>
  </p:clrMapOvr>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Shauna O'Brien</DisplayName>
        <AccountId>37</AccountId>
        <AccountType/>
      </UserInfo>
      <UserInfo>
        <DisplayName>Kathleen Webb</DisplayName>
        <AccountId>70</AccountId>
        <AccountType/>
      </UserInfo>
      <UserInfo>
        <DisplayName>Emma Taylor</DisplayName>
        <AccountId>13</AccountId>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CAF605B-F52C-4CB8-9342-720A44AD6E2E}"/>
</file>

<file path=customXml/itemProps2.xml><?xml version="1.0" encoding="utf-8"?>
<ds:datastoreItem xmlns:ds="http://schemas.openxmlformats.org/officeDocument/2006/customXml" ds:itemID="{7626ECB8-B1B5-434E-8A64-05AE7A1C2BAF}">
  <ds:schemaRefs>
    <ds:schemaRef ds:uri="http://schemas.microsoft.com/sharepoint/v3/contenttype/forms"/>
  </ds:schemaRefs>
</ds:datastoreItem>
</file>

<file path=customXml/itemProps3.xml><?xml version="1.0" encoding="utf-8"?>
<ds:datastoreItem xmlns:ds="http://schemas.openxmlformats.org/officeDocument/2006/customXml" ds:itemID="{2437DD79-E852-42B3-AD1F-CE927A9256A0}">
  <ds:schemaRefs>
    <ds:schemaRef ds:uri="http://purl.org/dc/elements/1.1/"/>
    <ds:schemaRef ds:uri="9c6500c0-19b7-4dc1-a957-fb6bf8f5f217"/>
    <ds:schemaRef ds:uri="http://purl.org/dc/terms/"/>
    <ds:schemaRef ds:uri="http://schemas.microsoft.com/office/infopath/2007/PartnerControls"/>
    <ds:schemaRef ds:uri="http://schemas.microsoft.com/office/2006/metadata/properties"/>
    <ds:schemaRef ds:uri="http://schemas.openxmlformats.org/package/2006/metadata/core-properties"/>
    <ds:schemaRef ds:uri="http://schemas.microsoft.com/office/2006/documentManagement/types"/>
    <ds:schemaRef ds:uri="bc34c7f9-2a63-480c-a23f-5ee123a98b8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1191</TotalTime>
  <Words>4949</Words>
  <Application>Microsoft Macintosh PowerPoint</Application>
  <PresentationFormat>Widescreen</PresentationFormat>
  <Paragraphs>567</Paragraphs>
  <Slides>25</Slides>
  <Notes>20</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Cambria Math</vt:lpstr>
      <vt:lpstr>Century Gothic</vt:lpstr>
      <vt:lpstr>Georgia</vt:lpstr>
      <vt:lpstr>Wingdings</vt:lpstr>
      <vt:lpstr>1_B2.2.11 Feedback lesson</vt:lpstr>
      <vt:lpstr>Making this resource work for you</vt:lpstr>
      <vt:lpstr>Uncertainty</vt:lpstr>
      <vt:lpstr>C3.2.6</vt:lpstr>
      <vt:lpstr>PowerPoint Presentation</vt:lpstr>
      <vt:lpstr>This is the fix-it portion of the lesson</vt:lpstr>
      <vt:lpstr>What is uncertainty?</vt:lpstr>
      <vt:lpstr>Repeated measurements</vt:lpstr>
      <vt:lpstr>Example 2</vt:lpstr>
      <vt:lpstr>Resolution of instruments</vt:lpstr>
      <vt:lpstr>Estimating the uncertainty</vt:lpstr>
      <vt:lpstr>Sources of Uncertainty</vt:lpstr>
      <vt:lpstr>Drill</vt:lpstr>
      <vt:lpstr>Drill answers</vt:lpstr>
      <vt:lpstr>I : Uncertainty</vt:lpstr>
      <vt:lpstr>We: Uncertainty</vt:lpstr>
      <vt:lpstr>You: Uncertainty</vt:lpstr>
      <vt:lpstr>Estimating Uncertainty worksheet</vt:lpstr>
      <vt:lpstr>Answers</vt:lpstr>
      <vt:lpstr>Answers</vt:lpstr>
      <vt:lpstr>Answers</vt:lpstr>
      <vt:lpstr>Answers</vt:lpstr>
      <vt:lpstr>Answers</vt:lpstr>
      <vt:lpstr>Estimating the uncertainty of instruments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Answer these questions in full sentences.</dc:title>
  <dc:creator>Kathleen Webb</dc:creator>
  <cp:lastModifiedBy>Joanna Scouler</cp:lastModifiedBy>
  <cp:revision>6</cp:revision>
  <dcterms:created xsi:type="dcterms:W3CDTF">2019-03-21T11:24:14Z</dcterms:created>
  <dcterms:modified xsi:type="dcterms:W3CDTF">2024-04-17T14:22:19Z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75138600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TriggerFlowInfo">
    <vt:lpwstr/>
  </property>
</Properties>
</file>